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7" r:id="rId2"/>
    <p:sldId id="257" r:id="rId3"/>
    <p:sldId id="268" r:id="rId4"/>
    <p:sldId id="269" r:id="rId5"/>
    <p:sldId id="270" r:id="rId6"/>
    <p:sldId id="271" r:id="rId7"/>
    <p:sldId id="272" r:id="rId8"/>
    <p:sldId id="273" r:id="rId9"/>
    <p:sldId id="274" r:id="rId10"/>
    <p:sldId id="275" r:id="rId11"/>
    <p:sldId id="276" r:id="rId12"/>
    <p:sldId id="278" r:id="rId13"/>
    <p:sldId id="277" r:id="rId14"/>
    <p:sldId id="279" r:id="rId15"/>
    <p:sldId id="280" r:id="rId16"/>
    <p:sldId id="281" r:id="rId17"/>
    <p:sldId id="283" r:id="rId18"/>
    <p:sldId id="282" r:id="rId19"/>
    <p:sldId id="284" r:id="rId20"/>
    <p:sldId id="285" r:id="rId21"/>
    <p:sldId id="286" r:id="rId22"/>
    <p:sldId id="287" r:id="rId23"/>
    <p:sldId id="288" r:id="rId24"/>
    <p:sldId id="289" r:id="rId25"/>
    <p:sldId id="290" r:id="rId26"/>
    <p:sldId id="291" r:id="rId27"/>
    <p:sldId id="292" r:id="rId28"/>
    <p:sldId id="295" r:id="rId29"/>
    <p:sldId id="296" r:id="rId30"/>
    <p:sldId id="293" r:id="rId31"/>
    <p:sldId id="294" r:id="rId32"/>
    <p:sldId id="298"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5" autoAdjust="0"/>
    <p:restoredTop sz="94660"/>
  </p:normalViewPr>
  <p:slideViewPr>
    <p:cSldViewPr snapToGrid="0">
      <p:cViewPr varScale="1">
        <p:scale>
          <a:sx n="87" d="100"/>
          <a:sy n="87" d="100"/>
        </p:scale>
        <p:origin x="91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4A674-D51B-4534-A649-27FEE5D7F371}" type="datetimeFigureOut">
              <a:rPr lang="en-US" smtClean="0"/>
              <a:t>4/27/17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AD41C-24D8-4ADF-92B4-63FFD151A08C}" type="slidenum">
              <a:rPr lang="en-US" smtClean="0"/>
              <a:t>‹#›</a:t>
            </a:fld>
            <a:endParaRPr lang="en-US"/>
          </a:p>
        </p:txBody>
      </p:sp>
    </p:spTree>
    <p:extLst>
      <p:ext uri="{BB962C8B-B14F-4D97-AF65-F5344CB8AC3E}">
        <p14:creationId xmlns:p14="http://schemas.microsoft.com/office/powerpoint/2010/main" val="418094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38843" y="4179436"/>
            <a:ext cx="8049986" cy="661986"/>
          </a:xfrm>
        </p:spPr>
        <p:txBody>
          <a:bodyPr>
            <a:normAutofit/>
          </a:bodyPr>
          <a:lstStyle>
            <a:lvl1pPr marL="0" indent="0" algn="ctr">
              <a:buNone/>
              <a:defRPr sz="3200">
                <a:solidFill>
                  <a:srgbClr val="FFBA00"/>
                </a:solidFill>
              </a:defRPr>
            </a:lvl1pPr>
          </a:lstStyle>
          <a:p>
            <a:pPr lvl="0"/>
            <a:r>
              <a:rPr lang="en-US" dirty="0" smtClean="0"/>
              <a:t>Title of Presentation</a:t>
            </a:r>
            <a:endParaRPr lang="en-US" dirty="0"/>
          </a:p>
        </p:txBody>
      </p:sp>
      <p:sp>
        <p:nvSpPr>
          <p:cNvPr id="9" name="Text Placeholder 8"/>
          <p:cNvSpPr>
            <a:spLocks noGrp="1"/>
          </p:cNvSpPr>
          <p:nvPr>
            <p:ph type="body" sz="quarter" idx="11" hasCustomPrompt="1"/>
          </p:nvPr>
        </p:nvSpPr>
        <p:spPr>
          <a:xfrm>
            <a:off x="538843" y="5208361"/>
            <a:ext cx="8107362" cy="939800"/>
          </a:xfrm>
        </p:spPr>
        <p:txBody>
          <a:bodyPr>
            <a:normAutofit/>
          </a:bodyPr>
          <a:lstStyle>
            <a:lvl1pPr marL="0" indent="0" algn="ctr">
              <a:buNone/>
              <a:defRPr sz="2400">
                <a:solidFill>
                  <a:schemeClr val="bg1"/>
                </a:solidFill>
              </a:defRPr>
            </a:lvl1pPr>
          </a:lstStyle>
          <a:p>
            <a:pPr lvl="0"/>
            <a:r>
              <a:rPr lang="en-US" dirty="0" smtClean="0"/>
              <a:t>Sub-Title or Presenter Name</a:t>
            </a:r>
            <a:endParaRPr lang="en-US" dirty="0"/>
          </a:p>
        </p:txBody>
      </p:sp>
    </p:spTree>
    <p:extLst>
      <p:ext uri="{BB962C8B-B14F-4D97-AF65-F5344CB8AC3E}">
        <p14:creationId xmlns:p14="http://schemas.microsoft.com/office/powerpoint/2010/main" val="402538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i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E1098A-1BCE-4484-9E53-950537AA2A82}" type="slidenum">
              <a:rPr lang="en-US" smtClean="0"/>
              <a:pPr/>
              <a:t>‹#›</a:t>
            </a:fld>
            <a:endParaRPr lang="en-US" dirty="0"/>
          </a:p>
        </p:txBody>
      </p:sp>
      <p:sp>
        <p:nvSpPr>
          <p:cNvPr id="4"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6" name="Online Image Placeholder 5"/>
          <p:cNvSpPr>
            <a:spLocks noGrp="1"/>
          </p:cNvSpPr>
          <p:nvPr>
            <p:ph type="clipArt" sz="quarter" idx="12"/>
          </p:nvPr>
        </p:nvSpPr>
        <p:spPr>
          <a:xfrm>
            <a:off x="628650" y="2065338"/>
            <a:ext cx="7886700" cy="3551237"/>
          </a:xfrm>
        </p:spPr>
        <p:txBody>
          <a:bodyPr/>
          <a:lstStyle>
            <a:lvl1pPr marL="0" indent="0">
              <a:buNone/>
              <a:defRPr/>
            </a:lvl1pPr>
          </a:lstStyle>
          <a:p>
            <a:endParaRPr lang="en-US" dirty="0"/>
          </a:p>
        </p:txBody>
      </p:sp>
    </p:spTree>
    <p:extLst>
      <p:ext uri="{BB962C8B-B14F-4D97-AF65-F5344CB8AC3E}">
        <p14:creationId xmlns:p14="http://schemas.microsoft.com/office/powerpoint/2010/main" val="209237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150938" y="2881313"/>
            <a:ext cx="7070725" cy="3503612"/>
          </a:xfrm>
        </p:spPr>
        <p:txBody>
          <a:bodyPr/>
          <a:lstStyle>
            <a:lvl1pPr marL="0" indent="0" algn="ctr">
              <a:buNone/>
              <a:defRPr>
                <a:solidFill>
                  <a:schemeClr val="bg1"/>
                </a:solidFill>
              </a:defRPr>
            </a:lvl1pPr>
          </a:lstStyle>
          <a:p>
            <a:pPr lvl="0"/>
            <a:r>
              <a:rPr lang="en-US" dirty="0" smtClean="0"/>
              <a:t>Closing Remarks</a:t>
            </a:r>
            <a:endParaRPr lang="en-US" dirty="0"/>
          </a:p>
        </p:txBody>
      </p:sp>
    </p:spTree>
    <p:extLst>
      <p:ext uri="{BB962C8B-B14F-4D97-AF65-F5344CB8AC3E}">
        <p14:creationId xmlns:p14="http://schemas.microsoft.com/office/powerpoint/2010/main" val="227919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29F8222-BB3C-3441-A2B5-D2AD73147AC3}" type="datetimeFigureOut">
              <a:rPr lang="en-US" smtClean="0"/>
              <a:t>4/27/17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A5BDE7F-6383-3649-AD7A-16B37201599B}" type="slidenum">
              <a:rPr lang="en-US" smtClean="0"/>
              <a:t>‹#›</a:t>
            </a:fld>
            <a:endParaRPr lang="en-US"/>
          </a:p>
        </p:txBody>
      </p:sp>
    </p:spTree>
    <p:extLst>
      <p:ext uri="{BB962C8B-B14F-4D97-AF65-F5344CB8AC3E}">
        <p14:creationId xmlns:p14="http://schemas.microsoft.com/office/powerpoint/2010/main" val="3291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1" name="Title Placeholder 9"/>
          <p:cNvSpPr>
            <a:spLocks noGrp="1"/>
          </p:cNvSpPr>
          <p:nvPr>
            <p:ph type="title" hasCustomPrompt="1"/>
          </p:nvPr>
        </p:nvSpPr>
        <p:spPr>
          <a:xfrm>
            <a:off x="628650" y="300800"/>
            <a:ext cx="7886700" cy="735467"/>
          </a:xfrm>
          <a:prstGeom prst="rect">
            <a:avLst/>
          </a:prstGeom>
        </p:spPr>
        <p:txBody>
          <a:bodyPr vert="horz" lIns="91440" tIns="45720" rIns="91440" bIns="45720" rtlCol="0" anchor="ctr">
            <a:normAutofit/>
          </a:bodyPr>
          <a:lstStyle>
            <a:lvl1pPr>
              <a:defRPr b="1"/>
            </a:lvl1pPr>
          </a:lstStyle>
          <a:p>
            <a:r>
              <a:rPr lang="en-US" dirty="0" smtClean="0"/>
              <a:t>Click to title</a:t>
            </a:r>
            <a:endParaRPr lang="en-US" dirty="0"/>
          </a:p>
        </p:txBody>
      </p:sp>
      <p:sp>
        <p:nvSpPr>
          <p:cNvPr id="12" name="Slide Number Placeholder 11"/>
          <p:cNvSpPr>
            <a:spLocks noGrp="1"/>
          </p:cNvSpPr>
          <p:nvPr>
            <p:ph type="sldNum" sz="quarter" idx="4"/>
          </p:nvPr>
        </p:nvSpPr>
        <p:spPr>
          <a:xfrm>
            <a:off x="6906986" y="6088517"/>
            <a:ext cx="2057400" cy="365125"/>
          </a:xfrm>
          <a:prstGeom prst="rect">
            <a:avLst/>
          </a:prstGeom>
        </p:spPr>
        <p:txBody>
          <a:bodyPr vert="horz" lIns="91440" tIns="45720" rIns="91440" bIns="45720" rtlCol="0" anchor="ctr"/>
          <a:lstStyle>
            <a:lvl1pPr algn="r">
              <a:defRPr sz="1200">
                <a:solidFill>
                  <a:srgbClr val="FFBA00"/>
                </a:solidFill>
                <a:latin typeface="Arial" panose="020B0604020202020204" pitchFamily="34" charset="0"/>
                <a:cs typeface="Arial" panose="020B0604020202020204" pitchFamily="34" charset="0"/>
              </a:defRPr>
            </a:lvl1pPr>
          </a:lstStyle>
          <a:p>
            <a:fld id="{BAE1098A-1BCE-4484-9E53-950537AA2A82}" type="slidenum">
              <a:rPr lang="en-US" smtClean="0"/>
              <a:pPr/>
              <a:t>‹#›</a:t>
            </a:fld>
            <a:endParaRPr lang="en-US" dirty="0"/>
          </a:p>
        </p:txBody>
      </p:sp>
      <p:sp>
        <p:nvSpPr>
          <p:cNvPr id="18" name="Text Placeholder 17"/>
          <p:cNvSpPr>
            <a:spLocks noGrp="1"/>
          </p:cNvSpPr>
          <p:nvPr>
            <p:ph type="body" sz="quarter" idx="11"/>
          </p:nvPr>
        </p:nvSpPr>
        <p:spPr>
          <a:xfrm>
            <a:off x="628650" y="1264024"/>
            <a:ext cx="7886700" cy="4320801"/>
          </a:xfrm>
        </p:spPr>
        <p:txBody>
          <a:bodyPr>
            <a:normAutofit/>
          </a:bodyPr>
          <a:lstStyle>
            <a:lvl1pPr marL="228600" indent="-228600">
              <a:defRPr sz="2800"/>
            </a:lvl1pPr>
            <a:lvl2pPr marL="457200" indent="-228600">
              <a:defRPr sz="2400"/>
            </a:lvl2pPr>
            <a:lvl3pPr marL="685800" indent="-228600">
              <a:defRPr sz="2000"/>
            </a:lvl3pPr>
            <a:lvl4pPr marL="914400" indent="-228600">
              <a:defRPr sz="1800"/>
            </a:lvl4pPr>
            <a:lvl5pPr marL="1143000" indent="-22860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818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with Sub-Title">
    <p:spTree>
      <p:nvGrpSpPr>
        <p:cNvPr id="1" name=""/>
        <p:cNvGrpSpPr/>
        <p:nvPr/>
      </p:nvGrpSpPr>
      <p:grpSpPr>
        <a:xfrm>
          <a:off x="0" y="0"/>
          <a:ext cx="0" cy="0"/>
          <a:chOff x="0" y="0"/>
          <a:chExt cx="0" cy="0"/>
        </a:xfrm>
      </p:grpSpPr>
      <p:sp>
        <p:nvSpPr>
          <p:cNvPr id="11" name="Title Placeholder 9"/>
          <p:cNvSpPr>
            <a:spLocks noGrp="1"/>
          </p:cNvSpPr>
          <p:nvPr>
            <p:ph type="title" hasCustomPrompt="1"/>
          </p:nvPr>
        </p:nvSpPr>
        <p:spPr>
          <a:xfrm>
            <a:off x="628650" y="955221"/>
            <a:ext cx="7886700" cy="735467"/>
          </a:xfrm>
          <a:prstGeom prst="rect">
            <a:avLst/>
          </a:prstGeom>
        </p:spPr>
        <p:txBody>
          <a:bodyPr vert="horz" lIns="91440" tIns="45720" rIns="91440" bIns="45720" rtlCol="0" anchor="ctr">
            <a:normAutofit/>
          </a:bodyPr>
          <a:lstStyle>
            <a:lvl1pPr>
              <a:defRPr/>
            </a:lvl1pPr>
          </a:lstStyle>
          <a:p>
            <a:r>
              <a:rPr lang="en-US" dirty="0" smtClean="0"/>
              <a:t>Click to title</a:t>
            </a:r>
            <a:endParaRPr lang="en-US" dirty="0"/>
          </a:p>
        </p:txBody>
      </p:sp>
      <p:sp>
        <p:nvSpPr>
          <p:cNvPr id="12" name="Slide Number Placeholder 11"/>
          <p:cNvSpPr>
            <a:spLocks noGrp="1"/>
          </p:cNvSpPr>
          <p:nvPr>
            <p:ph type="sldNum" sz="quarter" idx="4"/>
          </p:nvPr>
        </p:nvSpPr>
        <p:spPr>
          <a:xfrm>
            <a:off x="6906986" y="6088517"/>
            <a:ext cx="2057400" cy="365125"/>
          </a:xfrm>
          <a:prstGeom prst="rect">
            <a:avLst/>
          </a:prstGeom>
        </p:spPr>
        <p:txBody>
          <a:bodyPr vert="horz" lIns="91440" tIns="45720" rIns="91440" bIns="45720" rtlCol="0" anchor="ctr"/>
          <a:lstStyle>
            <a:lvl1pPr algn="r">
              <a:defRPr sz="1200">
                <a:solidFill>
                  <a:srgbClr val="FFBA00"/>
                </a:solidFill>
                <a:latin typeface="Arial" panose="020B0604020202020204" pitchFamily="34" charset="0"/>
                <a:cs typeface="Arial" panose="020B0604020202020204" pitchFamily="34" charset="0"/>
              </a:defRPr>
            </a:lvl1pPr>
          </a:lstStyle>
          <a:p>
            <a:fld id="{BAE1098A-1BCE-4484-9E53-950537AA2A82}" type="slidenum">
              <a:rPr lang="en-US" smtClean="0"/>
              <a:pPr/>
              <a:t>‹#›</a:t>
            </a:fld>
            <a:endParaRPr lang="en-US" dirty="0"/>
          </a:p>
        </p:txBody>
      </p:sp>
      <p:sp>
        <p:nvSpPr>
          <p:cNvPr id="5" name="Text Placeholder 4"/>
          <p:cNvSpPr>
            <a:spLocks noGrp="1"/>
          </p:cNvSpPr>
          <p:nvPr>
            <p:ph type="body" sz="quarter" idx="10" hasCustomPrompt="1"/>
          </p:nvPr>
        </p:nvSpPr>
        <p:spPr>
          <a:xfrm>
            <a:off x="669470" y="2040390"/>
            <a:ext cx="7886700" cy="506412"/>
          </a:xfrm>
        </p:spPr>
        <p:txBody>
          <a:bodyPr/>
          <a:lstStyle>
            <a:lvl1pPr marL="0" indent="0">
              <a:buNone/>
              <a:defRPr b="1" baseline="0"/>
            </a:lvl1pPr>
          </a:lstStyle>
          <a:p>
            <a:pPr lvl="0"/>
            <a:r>
              <a:rPr lang="en-US" dirty="0" smtClean="0"/>
              <a:t>Click to add Sub-Title</a:t>
            </a:r>
            <a:endParaRPr lang="en-US" dirty="0"/>
          </a:p>
        </p:txBody>
      </p:sp>
      <p:sp>
        <p:nvSpPr>
          <p:cNvPr id="16"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17" name="Text Placeholder 17"/>
          <p:cNvSpPr>
            <a:spLocks noGrp="1"/>
          </p:cNvSpPr>
          <p:nvPr>
            <p:ph type="body" sz="quarter" idx="12"/>
          </p:nvPr>
        </p:nvSpPr>
        <p:spPr>
          <a:xfrm>
            <a:off x="889906" y="2538869"/>
            <a:ext cx="7625443" cy="30536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606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9"/>
          <p:cNvSpPr>
            <a:spLocks noGrp="1"/>
          </p:cNvSpPr>
          <p:nvPr>
            <p:ph type="title" hasCustomPrompt="1"/>
          </p:nvPr>
        </p:nvSpPr>
        <p:spPr>
          <a:xfrm>
            <a:off x="628650" y="955221"/>
            <a:ext cx="7886700" cy="735467"/>
          </a:xfrm>
          <a:prstGeom prst="rect">
            <a:avLst/>
          </a:prstGeom>
        </p:spPr>
        <p:txBody>
          <a:bodyPr vert="horz" lIns="91440" tIns="45720" rIns="91440" bIns="45720" rtlCol="0" anchor="ctr">
            <a:normAutofit/>
          </a:bodyPr>
          <a:lstStyle>
            <a:lvl1pPr>
              <a:defRPr/>
            </a:lvl1pPr>
          </a:lstStyle>
          <a:p>
            <a:r>
              <a:rPr lang="en-US" dirty="0" smtClean="0"/>
              <a:t>Click to title</a:t>
            </a:r>
            <a:endParaRPr lang="en-US" dirty="0"/>
          </a:p>
        </p:txBody>
      </p:sp>
      <p:sp>
        <p:nvSpPr>
          <p:cNvPr id="11" name="Slide Number Placeholder 11"/>
          <p:cNvSpPr>
            <a:spLocks noGrp="1"/>
          </p:cNvSpPr>
          <p:nvPr>
            <p:ph type="sldNum" sz="quarter" idx="4"/>
          </p:nvPr>
        </p:nvSpPr>
        <p:spPr>
          <a:xfrm>
            <a:off x="6906986" y="6088517"/>
            <a:ext cx="2057400" cy="365125"/>
          </a:xfrm>
          <a:prstGeom prst="rect">
            <a:avLst/>
          </a:prstGeom>
        </p:spPr>
        <p:txBody>
          <a:bodyPr vert="horz" lIns="91440" tIns="45720" rIns="91440" bIns="45720" rtlCol="0" anchor="ctr"/>
          <a:lstStyle>
            <a:lvl1pPr algn="r">
              <a:defRPr sz="1200">
                <a:solidFill>
                  <a:srgbClr val="FFBA00"/>
                </a:solidFill>
                <a:latin typeface="Arial" panose="020B0604020202020204" pitchFamily="34" charset="0"/>
                <a:cs typeface="Arial" panose="020B0604020202020204" pitchFamily="34" charset="0"/>
              </a:defRPr>
            </a:lvl1pPr>
          </a:lstStyle>
          <a:p>
            <a:fld id="{BAE1098A-1BCE-4484-9E53-950537AA2A82}" type="slidenum">
              <a:rPr lang="en-US" smtClean="0"/>
              <a:pPr/>
              <a:t>‹#›</a:t>
            </a:fld>
            <a:endParaRPr lang="en-US" dirty="0"/>
          </a:p>
        </p:txBody>
      </p:sp>
      <p:sp>
        <p:nvSpPr>
          <p:cNvPr id="13" name="Text Placeholder 12"/>
          <p:cNvSpPr>
            <a:spLocks noGrp="1"/>
          </p:cNvSpPr>
          <p:nvPr>
            <p:ph type="body" sz="quarter" idx="10" hasCustomPrompt="1"/>
          </p:nvPr>
        </p:nvSpPr>
        <p:spPr>
          <a:xfrm>
            <a:off x="628650" y="2098675"/>
            <a:ext cx="7886700" cy="2538413"/>
          </a:xfrm>
        </p:spPr>
        <p:txBody>
          <a:bodyPr/>
          <a:lstStyle>
            <a:lvl1pPr marL="0" indent="0">
              <a:buNone/>
              <a:defRPr/>
            </a:lvl1pPr>
          </a:lstStyle>
          <a:p>
            <a:pPr lvl="0"/>
            <a:r>
              <a:rPr lang="en-US" dirty="0" smtClean="0"/>
              <a:t>Click to add text</a:t>
            </a:r>
          </a:p>
        </p:txBody>
      </p:sp>
      <p:sp>
        <p:nvSpPr>
          <p:cNvPr id="15"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Tree>
    <p:extLst>
      <p:ext uri="{BB962C8B-B14F-4D97-AF65-F5344CB8AC3E}">
        <p14:creationId xmlns:p14="http://schemas.microsoft.com/office/powerpoint/2010/main" val="133062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E1098A-1BCE-4484-9E53-950537AA2A82}" type="slidenum">
              <a:rPr lang="en-US" smtClean="0"/>
              <a:pPr/>
              <a:t>‹#›</a:t>
            </a:fld>
            <a:endParaRPr lang="en-US" dirty="0"/>
          </a:p>
        </p:txBody>
      </p:sp>
      <p:sp>
        <p:nvSpPr>
          <p:cNvPr id="4"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6" name="Picture Placeholder 5"/>
          <p:cNvSpPr>
            <a:spLocks noGrp="1"/>
          </p:cNvSpPr>
          <p:nvPr>
            <p:ph type="pic" sz="quarter" idx="12"/>
          </p:nvPr>
        </p:nvSpPr>
        <p:spPr>
          <a:xfrm>
            <a:off x="2677319" y="1936296"/>
            <a:ext cx="3862388" cy="3494088"/>
          </a:xfrm>
        </p:spPr>
        <p:txBody>
          <a:bodyPr/>
          <a:lstStyle>
            <a:lvl1pPr marL="0" indent="0">
              <a:buNone/>
              <a:defRPr/>
            </a:lvl1pPr>
          </a:lstStyle>
          <a:p>
            <a:endParaRPr lang="en-US" dirty="0"/>
          </a:p>
        </p:txBody>
      </p:sp>
    </p:spTree>
    <p:extLst>
      <p:ext uri="{BB962C8B-B14F-4D97-AF65-F5344CB8AC3E}">
        <p14:creationId xmlns:p14="http://schemas.microsoft.com/office/powerpoint/2010/main" val="223165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E1098A-1BCE-4484-9E53-950537AA2A82}" type="slidenum">
              <a:rPr lang="en-US" smtClean="0"/>
              <a:pPr/>
              <a:t>‹#›</a:t>
            </a:fld>
            <a:endParaRPr lang="en-US" dirty="0"/>
          </a:p>
        </p:txBody>
      </p:sp>
      <p:sp>
        <p:nvSpPr>
          <p:cNvPr id="4"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6" name="Picture Placeholder 5"/>
          <p:cNvSpPr>
            <a:spLocks noGrp="1"/>
          </p:cNvSpPr>
          <p:nvPr>
            <p:ph type="pic" sz="quarter" idx="12"/>
          </p:nvPr>
        </p:nvSpPr>
        <p:spPr>
          <a:xfrm>
            <a:off x="628650" y="1945821"/>
            <a:ext cx="3862388" cy="3494088"/>
          </a:xfrm>
        </p:spPr>
        <p:txBody>
          <a:bodyPr/>
          <a:lstStyle>
            <a:lvl1pPr marL="0" indent="0">
              <a:buNone/>
              <a:defRPr/>
            </a:lvl1pPr>
          </a:lstStyle>
          <a:p>
            <a:endParaRPr lang="en-US" dirty="0"/>
          </a:p>
        </p:txBody>
      </p:sp>
      <p:sp>
        <p:nvSpPr>
          <p:cNvPr id="7" name="Picture Placeholder 6"/>
          <p:cNvSpPr>
            <a:spLocks noGrp="1"/>
          </p:cNvSpPr>
          <p:nvPr>
            <p:ph type="pic" sz="quarter" idx="13"/>
          </p:nvPr>
        </p:nvSpPr>
        <p:spPr>
          <a:xfrm>
            <a:off x="4645025" y="1948542"/>
            <a:ext cx="3870325" cy="3500438"/>
          </a:xfrm>
        </p:spPr>
        <p:txBody>
          <a:bodyPr/>
          <a:lstStyle>
            <a:lvl1pPr marL="0" indent="0">
              <a:buNone/>
              <a:defRPr/>
            </a:lvl1pPr>
          </a:lstStyle>
          <a:p>
            <a:endParaRPr lang="en-US" dirty="0"/>
          </a:p>
        </p:txBody>
      </p:sp>
    </p:spTree>
    <p:extLst>
      <p:ext uri="{BB962C8B-B14F-4D97-AF65-F5344CB8AC3E}">
        <p14:creationId xmlns:p14="http://schemas.microsoft.com/office/powerpoint/2010/main" val="2171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E1098A-1BCE-4484-9E53-950537AA2A82}" type="slidenum">
              <a:rPr lang="en-US" smtClean="0"/>
              <a:pPr/>
              <a:t>‹#›</a:t>
            </a:fld>
            <a:endParaRPr lang="en-US" dirty="0"/>
          </a:p>
        </p:txBody>
      </p:sp>
      <p:sp>
        <p:nvSpPr>
          <p:cNvPr id="4"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8" name="Media Placeholder 7"/>
          <p:cNvSpPr>
            <a:spLocks noGrp="1"/>
          </p:cNvSpPr>
          <p:nvPr>
            <p:ph type="media" sz="quarter" idx="12"/>
          </p:nvPr>
        </p:nvSpPr>
        <p:spPr>
          <a:xfrm>
            <a:off x="628650" y="1976438"/>
            <a:ext cx="7886700" cy="3468687"/>
          </a:xfrm>
        </p:spPr>
        <p:txBody>
          <a:bodyPr/>
          <a:lstStyle>
            <a:lvl1pPr marL="0" indent="0">
              <a:buNone/>
              <a:defRPr/>
            </a:lvl1pPr>
          </a:lstStyle>
          <a:p>
            <a:endParaRPr lang="en-US" dirty="0"/>
          </a:p>
        </p:txBody>
      </p:sp>
    </p:spTree>
    <p:extLst>
      <p:ext uri="{BB962C8B-B14F-4D97-AF65-F5344CB8AC3E}">
        <p14:creationId xmlns:p14="http://schemas.microsoft.com/office/powerpoint/2010/main" val="11734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E1098A-1BCE-4484-9E53-950537AA2A82}" type="slidenum">
              <a:rPr lang="en-US" smtClean="0"/>
              <a:pPr/>
              <a:t>‹#›</a:t>
            </a:fld>
            <a:endParaRPr lang="en-US" dirty="0"/>
          </a:p>
        </p:txBody>
      </p:sp>
      <p:sp>
        <p:nvSpPr>
          <p:cNvPr id="4"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6" name="Chart Placeholder 5"/>
          <p:cNvSpPr>
            <a:spLocks noGrp="1"/>
          </p:cNvSpPr>
          <p:nvPr>
            <p:ph type="chart" sz="quarter" idx="12"/>
          </p:nvPr>
        </p:nvSpPr>
        <p:spPr>
          <a:xfrm>
            <a:off x="628650" y="1951038"/>
            <a:ext cx="7886700" cy="3543300"/>
          </a:xfrm>
        </p:spPr>
        <p:txBody>
          <a:bodyPr/>
          <a:lstStyle>
            <a:lvl1pPr marL="0" indent="0">
              <a:buNone/>
              <a:defRPr/>
            </a:lvl1pPr>
          </a:lstStyle>
          <a:p>
            <a:endParaRPr lang="en-US" dirty="0"/>
          </a:p>
        </p:txBody>
      </p:sp>
    </p:spTree>
    <p:extLst>
      <p:ext uri="{BB962C8B-B14F-4D97-AF65-F5344CB8AC3E}">
        <p14:creationId xmlns:p14="http://schemas.microsoft.com/office/powerpoint/2010/main" val="364000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E1098A-1BCE-4484-9E53-950537AA2A82}" type="slidenum">
              <a:rPr lang="en-US" smtClean="0"/>
              <a:pPr/>
              <a:t>‹#›</a:t>
            </a:fld>
            <a:endParaRPr lang="en-US" dirty="0"/>
          </a:p>
        </p:txBody>
      </p:sp>
      <p:sp>
        <p:nvSpPr>
          <p:cNvPr id="4" name="Text Placeholder 15"/>
          <p:cNvSpPr>
            <a:spLocks noGrp="1"/>
          </p:cNvSpPr>
          <p:nvPr>
            <p:ph type="body" sz="quarter" idx="11" hasCustomPrompt="1"/>
          </p:nvPr>
        </p:nvSpPr>
        <p:spPr>
          <a:xfrm>
            <a:off x="252413" y="204788"/>
            <a:ext cx="8712200" cy="504825"/>
          </a:xfrm>
        </p:spPr>
        <p:txBody>
          <a:bodyPr/>
          <a:lstStyle>
            <a:lvl1pPr marL="0" indent="0">
              <a:buNone/>
              <a:defRPr baseline="0">
                <a:solidFill>
                  <a:srgbClr val="FFBA00"/>
                </a:solidFill>
              </a:defRPr>
            </a:lvl1pPr>
          </a:lstStyle>
          <a:p>
            <a:pPr lvl="0"/>
            <a:r>
              <a:rPr lang="en-US" dirty="0" smtClean="0"/>
              <a:t>Click to add header title</a:t>
            </a:r>
            <a:endParaRPr lang="en-US" dirty="0"/>
          </a:p>
        </p:txBody>
      </p:sp>
      <p:sp>
        <p:nvSpPr>
          <p:cNvPr id="7" name="Table Placeholder 6"/>
          <p:cNvSpPr>
            <a:spLocks noGrp="1"/>
          </p:cNvSpPr>
          <p:nvPr>
            <p:ph type="tbl" sz="quarter" idx="12"/>
          </p:nvPr>
        </p:nvSpPr>
        <p:spPr>
          <a:xfrm>
            <a:off x="628650" y="1976438"/>
            <a:ext cx="7886700" cy="3543300"/>
          </a:xfrm>
        </p:spPr>
        <p:txBody>
          <a:bodyPr/>
          <a:lstStyle>
            <a:lvl1pPr marL="0" indent="0">
              <a:buNone/>
              <a:defRPr/>
            </a:lvl1pPr>
          </a:lstStyle>
          <a:p>
            <a:endParaRPr lang="en-US" dirty="0"/>
          </a:p>
        </p:txBody>
      </p:sp>
    </p:spTree>
    <p:extLst>
      <p:ext uri="{BB962C8B-B14F-4D97-AF65-F5344CB8AC3E}">
        <p14:creationId xmlns:p14="http://schemas.microsoft.com/office/powerpoint/2010/main" val="2356826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28650" y="955221"/>
            <a:ext cx="7886700" cy="7354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ext Placeholder 10"/>
          <p:cNvSpPr>
            <a:spLocks noGrp="1"/>
          </p:cNvSpPr>
          <p:nvPr>
            <p:ph type="body" idx="1"/>
          </p:nvPr>
        </p:nvSpPr>
        <p:spPr>
          <a:xfrm>
            <a:off x="628650" y="2558143"/>
            <a:ext cx="7886700" cy="253909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4"/>
          </p:nvPr>
        </p:nvSpPr>
        <p:spPr>
          <a:xfrm>
            <a:off x="6906986" y="6088517"/>
            <a:ext cx="2057400" cy="365125"/>
          </a:xfrm>
          <a:prstGeom prst="rect">
            <a:avLst/>
          </a:prstGeom>
        </p:spPr>
        <p:txBody>
          <a:bodyPr vert="horz" lIns="91440" tIns="45720" rIns="91440" bIns="45720" rtlCol="0" anchor="ctr"/>
          <a:lstStyle>
            <a:lvl1pPr algn="r">
              <a:defRPr sz="1200">
                <a:solidFill>
                  <a:srgbClr val="FFBA00"/>
                </a:solidFill>
                <a:latin typeface="Arial" panose="020B0604020202020204" pitchFamily="34" charset="0"/>
                <a:cs typeface="Arial" panose="020B0604020202020204" pitchFamily="34" charset="0"/>
              </a:defRPr>
            </a:lvl1pPr>
          </a:lstStyle>
          <a:p>
            <a:fld id="{BAE1098A-1BCE-4484-9E53-950537AA2A82}" type="slidenum">
              <a:rPr lang="en-US" smtClean="0"/>
              <a:pPr/>
              <a:t>‹#›</a:t>
            </a:fld>
            <a:endParaRPr lang="en-US" dirty="0"/>
          </a:p>
        </p:txBody>
      </p:sp>
    </p:spTree>
    <p:extLst>
      <p:ext uri="{BB962C8B-B14F-4D97-AF65-F5344CB8AC3E}">
        <p14:creationId xmlns:p14="http://schemas.microsoft.com/office/powerpoint/2010/main" val="2902802377"/>
      </p:ext>
    </p:extLst>
  </p:cSld>
  <p:clrMap bg1="lt1" tx1="dk1" bg2="lt2" tx2="dk2" accent1="accent1" accent2="accent2" accent3="accent3" accent4="accent4" accent5="accent5" accent6="accent6" hlink="hlink" folHlink="folHlink"/>
  <p:sldLayoutIdLst>
    <p:sldLayoutId id="2147483664" r:id="rId1"/>
    <p:sldLayoutId id="2147483661" r:id="rId2"/>
    <p:sldLayoutId id="2147483663" r:id="rId3"/>
    <p:sldLayoutId id="2147483662" r:id="rId4"/>
    <p:sldLayoutId id="2147483666" r:id="rId5"/>
    <p:sldLayoutId id="2147483667" r:id="rId6"/>
    <p:sldLayoutId id="2147483668" r:id="rId7"/>
    <p:sldLayoutId id="2147483669" r:id="rId8"/>
    <p:sldLayoutId id="2147483670" r:id="rId9"/>
    <p:sldLayoutId id="2147483671" r:id="rId10"/>
    <p:sldLayoutId id="2147483665" r:id="rId11"/>
    <p:sldLayoutId id="2147483672" r:id="rId12"/>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rgbClr val="FFBA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BA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BA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BA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BA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kepes@vcu.edu" TargetMode="External"/><Relationship Id="rId3" Type="http://schemas.openxmlformats.org/officeDocument/2006/relationships/hyperlink" Target="mailto:mamcdani@vcu.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eningSlide-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6" name="TextBox 5"/>
          <p:cNvSpPr txBox="1"/>
          <p:nvPr/>
        </p:nvSpPr>
        <p:spPr>
          <a:xfrm>
            <a:off x="624455" y="3717774"/>
            <a:ext cx="7895090" cy="1446550"/>
          </a:xfrm>
          <a:prstGeom prst="rect">
            <a:avLst/>
          </a:prstGeom>
          <a:noFill/>
        </p:spPr>
        <p:txBody>
          <a:bodyPr wrap="square" rtlCol="0">
            <a:spAutoFit/>
          </a:bodyPr>
          <a:lstStyle/>
          <a:p>
            <a:pPr algn="ctr"/>
            <a:r>
              <a:rPr lang="en-US" sz="4400" b="1" dirty="0">
                <a:solidFill>
                  <a:schemeClr val="bg1"/>
                </a:solidFill>
                <a:latin typeface="Arial"/>
                <a:cs typeface="Arial"/>
              </a:rPr>
              <a:t>Sensitivity analyses in meta-analytic reviews</a:t>
            </a:r>
          </a:p>
        </p:txBody>
      </p:sp>
      <p:sp>
        <p:nvSpPr>
          <p:cNvPr id="3" name="Rectangle 2"/>
          <p:cNvSpPr/>
          <p:nvPr/>
        </p:nvSpPr>
        <p:spPr>
          <a:xfrm>
            <a:off x="2286000" y="5521691"/>
            <a:ext cx="4572000" cy="646331"/>
          </a:xfrm>
          <a:prstGeom prst="rect">
            <a:avLst/>
          </a:prstGeom>
        </p:spPr>
        <p:txBody>
          <a:bodyPr>
            <a:spAutoFit/>
          </a:bodyPr>
          <a:lstStyle/>
          <a:p>
            <a:pPr algn="ctr"/>
            <a:r>
              <a:rPr lang="en-US" b="1" dirty="0">
                <a:solidFill>
                  <a:schemeClr val="bg1"/>
                </a:solidFill>
                <a:latin typeface="Arial"/>
                <a:cs typeface="Arial"/>
              </a:rPr>
              <a:t>Sven </a:t>
            </a:r>
            <a:r>
              <a:rPr lang="en-US" b="1" dirty="0" smtClean="0">
                <a:solidFill>
                  <a:schemeClr val="bg1"/>
                </a:solidFill>
                <a:latin typeface="Arial"/>
                <a:cs typeface="Arial"/>
              </a:rPr>
              <a:t>Kepes &amp; Michael A. McDaniel</a:t>
            </a:r>
          </a:p>
          <a:p>
            <a:pPr algn="ctr"/>
            <a:r>
              <a:rPr lang="en-US" b="1" dirty="0" smtClean="0">
                <a:solidFill>
                  <a:schemeClr val="bg1"/>
                </a:solidFill>
                <a:latin typeface="Arial"/>
                <a:cs typeface="Arial"/>
              </a:rPr>
              <a:t>April 29, 2017</a:t>
            </a:r>
            <a:endParaRPr lang="en-US" b="1" dirty="0">
              <a:solidFill>
                <a:schemeClr val="bg1"/>
              </a:solidFill>
              <a:latin typeface="Arial"/>
              <a:cs typeface="Arial"/>
            </a:endParaRPr>
          </a:p>
        </p:txBody>
      </p:sp>
    </p:spTree>
    <p:extLst>
      <p:ext uri="{BB962C8B-B14F-4D97-AF65-F5344CB8AC3E}">
        <p14:creationId xmlns:p14="http://schemas.microsoft.com/office/powerpoint/2010/main" val="3891820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 and results</a:t>
            </a:r>
            <a:endParaRPr lang="en-US" dirty="0"/>
          </a:p>
        </p:txBody>
      </p:sp>
      <p:sp>
        <p:nvSpPr>
          <p:cNvPr id="3" name="Text Placeholder 2"/>
          <p:cNvSpPr>
            <a:spLocks noGrp="1"/>
          </p:cNvSpPr>
          <p:nvPr>
            <p:ph type="body" sz="quarter" idx="11"/>
          </p:nvPr>
        </p:nvSpPr>
        <p:spPr/>
        <p:txBody>
          <a:bodyPr>
            <a:normAutofit lnSpcReduction="10000"/>
          </a:bodyPr>
          <a:lstStyle/>
          <a:p>
            <a:r>
              <a:rPr lang="en-US" dirty="0"/>
              <a:t>Meta-analysis of brain volume and </a:t>
            </a:r>
            <a:r>
              <a:rPr lang="en-US" dirty="0" smtClean="0"/>
              <a:t>intelligence:</a:t>
            </a:r>
          </a:p>
          <a:p>
            <a:pPr indent="0">
              <a:buNone/>
            </a:pPr>
            <a:r>
              <a:rPr lang="en-US" sz="2000" dirty="0" smtClean="0">
                <a:solidFill>
                  <a:srgbClr val="00B050"/>
                </a:solidFill>
                <a:latin typeface="Courier New" panose="02070309020205020404" pitchFamily="49" charset="0"/>
                <a:cs typeface="Courier New" panose="02070309020205020404" pitchFamily="49" charset="0"/>
              </a:rPr>
              <a:t>### Read </a:t>
            </a:r>
            <a:r>
              <a:rPr lang="en-US" sz="2000" dirty="0">
                <a:solidFill>
                  <a:srgbClr val="00B050"/>
                </a:solidFill>
                <a:latin typeface="Courier New" panose="02070309020205020404" pitchFamily="49" charset="0"/>
                <a:cs typeface="Courier New" panose="02070309020205020404" pitchFamily="49" charset="0"/>
              </a:rPr>
              <a:t>in data from an Excel </a:t>
            </a:r>
            <a:r>
              <a:rPr lang="en-US" sz="2000" dirty="0" smtClean="0">
                <a:solidFill>
                  <a:srgbClr val="00B050"/>
                </a:solidFill>
                <a:latin typeface="Courier New" panose="02070309020205020404" pitchFamily="49" charset="0"/>
                <a:cs typeface="Courier New" panose="02070309020205020404" pitchFamily="49" charset="0"/>
              </a:rPr>
              <a:t>file (data </a:t>
            </a:r>
            <a:r>
              <a:rPr lang="en-US" sz="2000" dirty="0">
                <a:solidFill>
                  <a:srgbClr val="00B050"/>
                </a:solidFill>
                <a:latin typeface="Courier New" panose="02070309020205020404" pitchFamily="49" charset="0"/>
                <a:cs typeface="Courier New" panose="02070309020205020404" pitchFamily="49" charset="0"/>
              </a:rPr>
              <a:t>are </a:t>
            </a:r>
            <a:r>
              <a:rPr lang="en-US" sz="2000" dirty="0" smtClean="0">
                <a:solidFill>
                  <a:srgbClr val="00B050"/>
                </a:solidFill>
                <a:latin typeface="Courier New" panose="02070309020205020404" pitchFamily="49" charset="0"/>
                <a:cs typeface="Courier New" panose="02070309020205020404" pitchFamily="49" charset="0"/>
              </a:rPr>
              <a:t>from McDaniel, 2005).</a:t>
            </a:r>
          </a:p>
          <a:p>
            <a:pPr indent="0">
              <a:buNone/>
            </a:pPr>
            <a:r>
              <a:rPr lang="en-US" sz="2000" dirty="0" err="1" smtClean="0">
                <a:latin typeface="Courier New" panose="02070309020205020404" pitchFamily="49" charset="0"/>
                <a:cs typeface="Courier New" panose="02070309020205020404" pitchFamily="49" charset="0"/>
              </a:rPr>
              <a:t>BigBrain</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&lt;- </a:t>
            </a:r>
            <a:r>
              <a:rPr lang="en-US" sz="2000" dirty="0" err="1">
                <a:latin typeface="Courier New" panose="02070309020205020404" pitchFamily="49" charset="0"/>
                <a:cs typeface="Courier New" panose="02070309020205020404" pitchFamily="49" charset="0"/>
              </a:rPr>
              <a:t>read_excel</a:t>
            </a:r>
            <a:r>
              <a:rPr lang="en-US" sz="2000" dirty="0">
                <a:latin typeface="Courier New" panose="02070309020205020404" pitchFamily="49" charset="0"/>
                <a:cs typeface="Courier New" panose="02070309020205020404" pitchFamily="49" charset="0"/>
              </a:rPr>
              <a:t>("Illustrative data.xls", sheet = "r", </a:t>
            </a:r>
            <a:r>
              <a:rPr lang="en-US" sz="2000" dirty="0" err="1">
                <a:latin typeface="Courier New" panose="02070309020205020404" pitchFamily="49" charset="0"/>
                <a:cs typeface="Courier New" panose="02070309020205020404" pitchFamily="49" charset="0"/>
              </a:rPr>
              <a:t>col_names</a:t>
            </a:r>
            <a:r>
              <a:rPr lang="en-US" sz="2000" dirty="0">
                <a:latin typeface="Courier New" panose="02070309020205020404" pitchFamily="49" charset="0"/>
                <a:cs typeface="Courier New" panose="02070309020205020404" pitchFamily="49" charset="0"/>
              </a:rPr>
              <a:t> = TRUE, </a:t>
            </a:r>
            <a:r>
              <a:rPr lang="en-US" sz="2000" dirty="0" err="1">
                <a:latin typeface="Courier New" panose="02070309020205020404" pitchFamily="49" charset="0"/>
                <a:cs typeface="Courier New" panose="02070309020205020404" pitchFamily="49" charset="0"/>
              </a:rPr>
              <a:t>col_types</a:t>
            </a:r>
            <a:r>
              <a:rPr lang="en-US" sz="2000" dirty="0">
                <a:latin typeface="Courier New" panose="02070309020205020404" pitchFamily="49" charset="0"/>
                <a:cs typeface="Courier New" panose="02070309020205020404" pitchFamily="49" charset="0"/>
              </a:rPr>
              <a:t> = NULL, </a:t>
            </a:r>
            <a:r>
              <a:rPr lang="en-US" sz="2000" dirty="0" err="1">
                <a:latin typeface="Courier New" panose="02070309020205020404" pitchFamily="49" charset="0"/>
                <a:cs typeface="Courier New" panose="02070309020205020404" pitchFamily="49" charset="0"/>
              </a:rPr>
              <a:t>na</a:t>
            </a:r>
            <a:r>
              <a:rPr lang="en-US" sz="2000" dirty="0">
                <a:latin typeface="Courier New" panose="02070309020205020404" pitchFamily="49" charset="0"/>
                <a:cs typeface="Courier New" panose="02070309020205020404" pitchFamily="49" charset="0"/>
              </a:rPr>
              <a:t> = "", skip = 0)</a:t>
            </a:r>
          </a:p>
          <a:p>
            <a:pPr indent="0">
              <a:buNone/>
            </a:pPr>
            <a:r>
              <a:rPr lang="en-US" sz="2000" dirty="0">
                <a:solidFill>
                  <a:srgbClr val="00B050"/>
                </a:solidFill>
                <a:latin typeface="Courier New" panose="02070309020205020404" pitchFamily="49" charset="0"/>
                <a:cs typeface="Courier New" panose="02070309020205020404" pitchFamily="49" charset="0"/>
              </a:rPr>
              <a:t>### Look at the data</a:t>
            </a:r>
          </a:p>
          <a:p>
            <a:pPr indent="0">
              <a:buNone/>
            </a:pPr>
            <a:r>
              <a:rPr lang="en-US" sz="2000" dirty="0" err="1">
                <a:latin typeface="Courier New" panose="02070309020205020404" pitchFamily="49" charset="0"/>
                <a:cs typeface="Courier New" panose="02070309020205020404" pitchFamily="49" charset="0"/>
              </a:rPr>
              <a:t>str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a:t>
            </a:r>
          </a:p>
          <a:p>
            <a:pPr indent="0">
              <a:buNone/>
            </a:pPr>
            <a:r>
              <a:rPr lang="en-US" sz="2000" dirty="0" err="1">
                <a:latin typeface="Courier New" panose="02070309020205020404" pitchFamily="49" charset="0"/>
                <a:cs typeface="Courier New" panose="02070309020205020404" pitchFamily="49" charset="0"/>
              </a:rPr>
              <a:t>nrow</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a:t>
            </a:r>
          </a:p>
          <a:p>
            <a:pPr indent="0">
              <a:buNone/>
            </a:pPr>
            <a:r>
              <a:rPr lang="en-US" sz="2000" dirty="0" err="1">
                <a:latin typeface="Courier New" panose="02070309020205020404" pitchFamily="49" charset="0"/>
                <a:cs typeface="Courier New" panose="02070309020205020404" pitchFamily="49" charset="0"/>
              </a:rPr>
              <a:t>ncol</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BigBrain</a:t>
            </a:r>
            <a:r>
              <a:rPr lang="en-US" sz="2000" dirty="0" smtClean="0">
                <a:latin typeface="Courier New" panose="02070309020205020404" pitchFamily="49" charset="0"/>
                <a:cs typeface="Courier New" panose="02070309020205020404" pitchFamily="49" charset="0"/>
              </a:rPr>
              <a:t>)</a:t>
            </a:r>
          </a:p>
          <a:p>
            <a:pPr indent="0">
              <a:buNone/>
            </a:pPr>
            <a:r>
              <a:rPr lang="en-US" sz="2000" dirty="0">
                <a:solidFill>
                  <a:srgbClr val="00B050"/>
                </a:solidFill>
                <a:latin typeface="Courier New" panose="02070309020205020404" pitchFamily="49" charset="0"/>
                <a:cs typeface="Courier New" panose="02070309020205020404" pitchFamily="49" charset="0"/>
              </a:rPr>
              <a:t>### Look at the top 6 cases</a:t>
            </a:r>
          </a:p>
          <a:p>
            <a:pPr indent="0">
              <a:buNone/>
            </a:pPr>
            <a:r>
              <a:rPr lang="en-US" sz="2000" dirty="0">
                <a:latin typeface="Courier New" panose="02070309020205020404" pitchFamily="49" charset="0"/>
                <a:cs typeface="Courier New" panose="02070309020205020404" pitchFamily="49" charset="0"/>
              </a:rPr>
              <a:t>head(</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24103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rmAutofit/>
          </a:bodyPr>
          <a:lstStyle/>
          <a:p>
            <a:pPr marL="0" indent="0">
              <a:buNone/>
            </a:pPr>
            <a:r>
              <a:rPr lang="en-US" sz="2000" dirty="0">
                <a:solidFill>
                  <a:srgbClr val="00B050"/>
                </a:solidFill>
                <a:latin typeface="Courier New" panose="02070309020205020404" pitchFamily="49" charset="0"/>
                <a:cs typeface="Courier New" panose="02070309020205020404" pitchFamily="49" charset="0"/>
              </a:rPr>
              <a:t>### Run the random effects meta-analysis without any "adjustments" (i.e., the naive meta-analysis)</a:t>
            </a:r>
          </a:p>
          <a:p>
            <a:pPr marL="0" indent="0">
              <a:buNone/>
            </a:pPr>
            <a:r>
              <a:rPr lang="en-US" sz="2000" dirty="0">
                <a:solidFill>
                  <a:srgbClr val="00B050"/>
                </a:solidFill>
                <a:latin typeface="Courier New" panose="02070309020205020404" pitchFamily="49" charset="0"/>
                <a:cs typeface="Courier New" panose="02070309020205020404" pitchFamily="49" charset="0"/>
              </a:rPr>
              <a:t>### meta-analysis of the transformed correlations using a random-effects model</a:t>
            </a:r>
          </a:p>
          <a:p>
            <a:pPr marL="0" indent="0">
              <a:buNone/>
            </a:pPr>
            <a:r>
              <a:rPr lang="en-US" sz="2000" dirty="0" err="1">
                <a:latin typeface="Courier New" panose="02070309020205020404" pitchFamily="49" charset="0"/>
                <a:cs typeface="Courier New" panose="02070309020205020404" pitchFamily="49" charset="0"/>
              </a:rPr>
              <a:t>ma.result</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rma</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yi</a:t>
            </a:r>
            <a:r>
              <a:rPr lang="en-US" sz="2000" dirty="0">
                <a:latin typeface="Courier New" panose="02070309020205020404" pitchFamily="49" charset="0"/>
                <a:cs typeface="Courier New" panose="02070309020205020404" pitchFamily="49" charset="0"/>
              </a:rPr>
              <a:t>, vi, data=data, level=95, method="DL")</a:t>
            </a:r>
          </a:p>
          <a:p>
            <a:pPr marL="0" indent="0">
              <a:buNone/>
            </a:pPr>
            <a:r>
              <a:rPr lang="en-US" sz="2000" dirty="0" err="1">
                <a:latin typeface="Courier New" panose="02070309020205020404" pitchFamily="49" charset="0"/>
                <a:cs typeface="Courier New" panose="02070309020205020404" pitchFamily="49" charset="0"/>
              </a:rPr>
              <a:t>ma.result</a:t>
            </a:r>
            <a:endParaRPr lang="en-US" sz="2000" dirty="0">
              <a:latin typeface="Courier New" panose="02070309020205020404" pitchFamily="49" charset="0"/>
              <a:cs typeface="Courier New" panose="02070309020205020404" pitchFamily="49" charset="0"/>
            </a:endParaRPr>
          </a:p>
          <a:p>
            <a:pPr marL="0" indent="0">
              <a:buNone/>
            </a:pPr>
            <a:r>
              <a:rPr lang="en-US" sz="2000" dirty="0">
                <a:solidFill>
                  <a:srgbClr val="00B050"/>
                </a:solidFill>
                <a:latin typeface="Courier New" panose="02070309020205020404" pitchFamily="49" charset="0"/>
                <a:cs typeface="Courier New" panose="02070309020205020404" pitchFamily="49" charset="0"/>
              </a:rPr>
              <a:t>### The results shown in </a:t>
            </a:r>
            <a:r>
              <a:rPr lang="en-US" sz="2000" dirty="0" err="1">
                <a:solidFill>
                  <a:srgbClr val="00B050"/>
                </a:solidFill>
                <a:latin typeface="Courier New" panose="02070309020205020404" pitchFamily="49" charset="0"/>
                <a:cs typeface="Courier New" panose="02070309020205020404" pitchFamily="49" charset="0"/>
              </a:rPr>
              <a:t>ma.result</a:t>
            </a:r>
            <a:r>
              <a:rPr lang="en-US" sz="2000" dirty="0">
                <a:solidFill>
                  <a:srgbClr val="00B050"/>
                </a:solidFill>
                <a:latin typeface="Courier New" panose="02070309020205020404" pitchFamily="49" charset="0"/>
                <a:cs typeface="Courier New" panose="02070309020205020404" pitchFamily="49" charset="0"/>
              </a:rPr>
              <a:t> are in a Fisher z </a:t>
            </a:r>
            <a:r>
              <a:rPr lang="en-US" sz="2000" dirty="0" smtClean="0">
                <a:solidFill>
                  <a:srgbClr val="00B050"/>
                </a:solidFill>
                <a:latin typeface="Courier New" panose="02070309020205020404" pitchFamily="49" charset="0"/>
                <a:cs typeface="Courier New" panose="02070309020205020404" pitchFamily="49" charset="0"/>
              </a:rPr>
              <a:t>metric</a:t>
            </a:r>
            <a:endParaRPr lang="en-US" sz="2000" dirty="0">
              <a:solidFill>
                <a:srgbClr val="00B05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4011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Autofit/>
          </a:bodyPr>
          <a:lstStyle/>
          <a:p>
            <a:pPr marL="0" indent="0">
              <a:buNone/>
            </a:pPr>
            <a:r>
              <a:rPr lang="en-US" sz="1400" dirty="0">
                <a:solidFill>
                  <a:srgbClr val="0000FF"/>
                </a:solidFill>
                <a:latin typeface="Courier New" panose="02070309020205020404" pitchFamily="49" charset="0"/>
                <a:cs typeface="Courier New" panose="02070309020205020404" pitchFamily="49" charset="0"/>
              </a:rPr>
              <a:t>Random-Effects Model (k = 36; tau^2 estimator: DL)</a:t>
            </a:r>
          </a:p>
          <a:p>
            <a:pPr marL="0" indent="0">
              <a:buNone/>
            </a:pPr>
            <a:r>
              <a:rPr lang="en-US" sz="1400" dirty="0" smtClean="0">
                <a:solidFill>
                  <a:srgbClr val="0000FF"/>
                </a:solidFill>
                <a:latin typeface="Courier New" panose="02070309020205020404" pitchFamily="49" charset="0"/>
                <a:cs typeface="Courier New" panose="02070309020205020404" pitchFamily="49" charset="0"/>
              </a:rPr>
              <a:t>tau^2 </a:t>
            </a:r>
            <a:r>
              <a:rPr lang="en-US" sz="1400" dirty="0">
                <a:solidFill>
                  <a:srgbClr val="0000FF"/>
                </a:solidFill>
                <a:latin typeface="Courier New" panose="02070309020205020404" pitchFamily="49" charset="0"/>
                <a:cs typeface="Courier New" panose="02070309020205020404" pitchFamily="49" charset="0"/>
              </a:rPr>
              <a:t>(estimated amount of total heterogeneity): 0.0154 (SE = 0.0101)</a:t>
            </a:r>
          </a:p>
          <a:p>
            <a:pPr marL="0" indent="0">
              <a:buNone/>
            </a:pPr>
            <a:r>
              <a:rPr lang="en-US" sz="1400" dirty="0">
                <a:solidFill>
                  <a:srgbClr val="0000FF"/>
                </a:solidFill>
                <a:latin typeface="Courier New" panose="02070309020205020404" pitchFamily="49" charset="0"/>
                <a:cs typeface="Courier New" panose="02070309020205020404" pitchFamily="49" charset="0"/>
              </a:rPr>
              <a:t>tau (square root of estimated tau^2 value):      0.1241</a:t>
            </a:r>
          </a:p>
          <a:p>
            <a:pPr marL="0" indent="0">
              <a:buNone/>
            </a:pPr>
            <a:r>
              <a:rPr lang="en-US" sz="1400" dirty="0">
                <a:solidFill>
                  <a:srgbClr val="0000FF"/>
                </a:solidFill>
                <a:latin typeface="Courier New" panose="02070309020205020404" pitchFamily="49" charset="0"/>
                <a:cs typeface="Courier New" panose="02070309020205020404" pitchFamily="49" charset="0"/>
              </a:rPr>
              <a:t>I^2 (total heterogeneity / total variability):   37.54%</a:t>
            </a:r>
          </a:p>
          <a:p>
            <a:pPr marL="0" indent="0">
              <a:buNone/>
            </a:pPr>
            <a:r>
              <a:rPr lang="en-US" sz="1400" dirty="0">
                <a:solidFill>
                  <a:srgbClr val="0000FF"/>
                </a:solidFill>
                <a:latin typeface="Courier New" panose="02070309020205020404" pitchFamily="49" charset="0"/>
                <a:cs typeface="Courier New" panose="02070309020205020404" pitchFamily="49" charset="0"/>
              </a:rPr>
              <a:t>H^2 (total variability / sampling variability):  1.60</a:t>
            </a:r>
          </a:p>
          <a:p>
            <a:pPr marL="0" indent="0">
              <a:buNone/>
            </a:pPr>
            <a:endParaRPr lang="en-US" sz="1400" dirty="0" smtClean="0">
              <a:solidFill>
                <a:srgbClr val="0000FF"/>
              </a:solidFill>
              <a:latin typeface="Courier New" panose="02070309020205020404" pitchFamily="49" charset="0"/>
              <a:cs typeface="Courier New" panose="02070309020205020404" pitchFamily="49" charset="0"/>
            </a:endParaRPr>
          </a:p>
          <a:p>
            <a:pPr marL="0" indent="0">
              <a:buNone/>
            </a:pPr>
            <a:r>
              <a:rPr lang="en-US" sz="1400" dirty="0" smtClean="0">
                <a:solidFill>
                  <a:srgbClr val="0000FF"/>
                </a:solidFill>
                <a:latin typeface="Courier New" panose="02070309020205020404" pitchFamily="49" charset="0"/>
                <a:cs typeface="Courier New" panose="02070309020205020404" pitchFamily="49" charset="0"/>
              </a:rPr>
              <a:t>Test </a:t>
            </a:r>
            <a:r>
              <a:rPr lang="en-US" sz="1400" dirty="0">
                <a:solidFill>
                  <a:srgbClr val="0000FF"/>
                </a:solidFill>
                <a:latin typeface="Courier New" panose="02070309020205020404" pitchFamily="49" charset="0"/>
                <a:cs typeface="Courier New" panose="02070309020205020404" pitchFamily="49" charset="0"/>
              </a:rPr>
              <a:t>for Heterogeneity: </a:t>
            </a:r>
          </a:p>
          <a:p>
            <a:pPr marL="0" indent="0">
              <a:buNone/>
            </a:pPr>
            <a:r>
              <a:rPr lang="en-US" sz="1400" dirty="0">
                <a:solidFill>
                  <a:srgbClr val="0000FF"/>
                </a:solidFill>
                <a:latin typeface="Courier New" panose="02070309020205020404" pitchFamily="49" charset="0"/>
                <a:cs typeface="Courier New" panose="02070309020205020404" pitchFamily="49" charset="0"/>
              </a:rPr>
              <a:t>Q(</a:t>
            </a:r>
            <a:r>
              <a:rPr lang="en-US" sz="1400" dirty="0" err="1">
                <a:solidFill>
                  <a:srgbClr val="0000FF"/>
                </a:solidFill>
                <a:latin typeface="Courier New" panose="02070309020205020404" pitchFamily="49" charset="0"/>
                <a:cs typeface="Courier New" panose="02070309020205020404" pitchFamily="49" charset="0"/>
              </a:rPr>
              <a:t>df</a:t>
            </a:r>
            <a:r>
              <a:rPr lang="en-US" sz="1400" dirty="0">
                <a:solidFill>
                  <a:srgbClr val="0000FF"/>
                </a:solidFill>
                <a:latin typeface="Courier New" panose="02070309020205020404" pitchFamily="49" charset="0"/>
                <a:cs typeface="Courier New" panose="02070309020205020404" pitchFamily="49" charset="0"/>
              </a:rPr>
              <a:t> = 35) = 56.0337, p-</a:t>
            </a:r>
            <a:r>
              <a:rPr lang="en-US" sz="1400" dirty="0" err="1">
                <a:solidFill>
                  <a:srgbClr val="0000FF"/>
                </a:solidFill>
                <a:latin typeface="Courier New" panose="02070309020205020404" pitchFamily="49" charset="0"/>
                <a:cs typeface="Courier New" panose="02070309020205020404" pitchFamily="49" charset="0"/>
              </a:rPr>
              <a:t>val</a:t>
            </a:r>
            <a:r>
              <a:rPr lang="en-US" sz="1400" dirty="0">
                <a:solidFill>
                  <a:srgbClr val="0000FF"/>
                </a:solidFill>
                <a:latin typeface="Courier New" panose="02070309020205020404" pitchFamily="49" charset="0"/>
                <a:cs typeface="Courier New" panose="02070309020205020404" pitchFamily="49" charset="0"/>
              </a:rPr>
              <a:t> = 0.0135</a:t>
            </a:r>
          </a:p>
          <a:p>
            <a:pPr marL="0" indent="0">
              <a:buNone/>
            </a:pPr>
            <a:endParaRPr lang="en-US" sz="1400" dirty="0">
              <a:solidFill>
                <a:srgbClr val="0000FF"/>
              </a:solidFill>
              <a:latin typeface="Courier New" panose="02070309020205020404" pitchFamily="49" charset="0"/>
              <a:cs typeface="Courier New" panose="02070309020205020404" pitchFamily="49" charset="0"/>
            </a:endParaRPr>
          </a:p>
          <a:p>
            <a:pPr marL="0" indent="0">
              <a:buNone/>
            </a:pPr>
            <a:r>
              <a:rPr lang="en-US" sz="1400" dirty="0">
                <a:solidFill>
                  <a:srgbClr val="0000FF"/>
                </a:solidFill>
                <a:latin typeface="Courier New" panose="02070309020205020404" pitchFamily="49" charset="0"/>
                <a:cs typeface="Courier New" panose="02070309020205020404" pitchFamily="49" charset="0"/>
              </a:rPr>
              <a:t>Model Results:</a:t>
            </a:r>
          </a:p>
          <a:p>
            <a:pPr marL="0" indent="0">
              <a:buNone/>
            </a:pPr>
            <a:r>
              <a:rPr lang="en-US" sz="1400" dirty="0" smtClean="0">
                <a:solidFill>
                  <a:srgbClr val="0000FF"/>
                </a:solidFill>
                <a:latin typeface="Courier New" panose="02070309020205020404" pitchFamily="49" charset="0"/>
                <a:cs typeface="Courier New" panose="02070309020205020404" pitchFamily="49" charset="0"/>
              </a:rPr>
              <a:t>estimate       </a:t>
            </a:r>
            <a:r>
              <a:rPr lang="en-US" sz="1400" dirty="0">
                <a:solidFill>
                  <a:srgbClr val="0000FF"/>
                </a:solidFill>
                <a:latin typeface="Courier New" panose="02070309020205020404" pitchFamily="49" charset="0"/>
                <a:cs typeface="Courier New" panose="02070309020205020404" pitchFamily="49" charset="0"/>
              </a:rPr>
              <a:t>se     </a:t>
            </a:r>
            <a:r>
              <a:rPr lang="en-US" sz="1400" dirty="0" err="1">
                <a:solidFill>
                  <a:srgbClr val="0000FF"/>
                </a:solidFill>
                <a:latin typeface="Courier New" panose="02070309020205020404" pitchFamily="49" charset="0"/>
                <a:cs typeface="Courier New" panose="02070309020205020404" pitchFamily="49" charset="0"/>
              </a:rPr>
              <a:t>zval</a:t>
            </a:r>
            <a:r>
              <a:rPr lang="en-US" sz="1400" dirty="0">
                <a:solidFill>
                  <a:srgbClr val="0000FF"/>
                </a:solidFill>
                <a:latin typeface="Courier New" panose="02070309020205020404" pitchFamily="49" charset="0"/>
                <a:cs typeface="Courier New" panose="02070309020205020404" pitchFamily="49" charset="0"/>
              </a:rPr>
              <a:t>     </a:t>
            </a:r>
            <a:r>
              <a:rPr lang="en-US" sz="1400" dirty="0" err="1">
                <a:solidFill>
                  <a:srgbClr val="0000FF"/>
                </a:solidFill>
                <a:latin typeface="Courier New" panose="02070309020205020404" pitchFamily="49" charset="0"/>
                <a:cs typeface="Courier New" panose="02070309020205020404" pitchFamily="49" charset="0"/>
              </a:rPr>
              <a:t>pval</a:t>
            </a:r>
            <a:r>
              <a:rPr lang="en-US" sz="1400" dirty="0">
                <a:solidFill>
                  <a:srgbClr val="0000FF"/>
                </a:solidFill>
                <a:latin typeface="Courier New" panose="02070309020205020404" pitchFamily="49" charset="0"/>
                <a:cs typeface="Courier New" panose="02070309020205020404" pitchFamily="49" charset="0"/>
              </a:rPr>
              <a:t>    ci.lb    </a:t>
            </a:r>
            <a:r>
              <a:rPr lang="en-US" sz="1400" dirty="0" err="1">
                <a:solidFill>
                  <a:srgbClr val="0000FF"/>
                </a:solidFill>
                <a:latin typeface="Courier New" panose="02070309020205020404" pitchFamily="49" charset="0"/>
                <a:cs typeface="Courier New" panose="02070309020205020404" pitchFamily="49" charset="0"/>
              </a:rPr>
              <a:t>ci.ub</a:t>
            </a:r>
            <a:r>
              <a:rPr lang="en-US" sz="1400" dirty="0">
                <a:solidFill>
                  <a:srgbClr val="0000FF"/>
                </a:solidFill>
                <a:latin typeface="Courier New" panose="02070309020205020404" pitchFamily="49" charset="0"/>
                <a:cs typeface="Courier New" panose="02070309020205020404" pitchFamily="49" charset="0"/>
              </a:rPr>
              <a:t>          </a:t>
            </a:r>
          </a:p>
          <a:p>
            <a:pPr marL="0" indent="0">
              <a:buNone/>
            </a:pPr>
            <a:r>
              <a:rPr lang="en-US" sz="1400" dirty="0">
                <a:solidFill>
                  <a:srgbClr val="0000FF"/>
                </a:solidFill>
                <a:latin typeface="Courier New" panose="02070309020205020404" pitchFamily="49" charset="0"/>
                <a:cs typeface="Courier New" panose="02070309020205020404" pitchFamily="49" charset="0"/>
              </a:rPr>
              <a:t>  0.3211   0.0352   9.1248   &lt;.0001   0.2521   0.3901      *** </a:t>
            </a:r>
          </a:p>
          <a:p>
            <a:pPr marL="0" indent="0">
              <a:buNone/>
            </a:pPr>
            <a:r>
              <a:rPr lang="en-US" sz="1400" dirty="0" smtClean="0">
                <a:solidFill>
                  <a:srgbClr val="0000FF"/>
                </a:solidFill>
                <a:latin typeface="Courier New" panose="02070309020205020404" pitchFamily="49" charset="0"/>
                <a:cs typeface="Courier New" panose="02070309020205020404" pitchFamily="49" charset="0"/>
              </a:rPr>
              <a:t>---</a:t>
            </a:r>
            <a:endParaRPr lang="en-US" sz="1400" dirty="0">
              <a:solidFill>
                <a:srgbClr val="0000FF"/>
              </a:solidFill>
              <a:latin typeface="Courier New" panose="02070309020205020404" pitchFamily="49" charset="0"/>
              <a:cs typeface="Courier New" panose="02070309020205020404" pitchFamily="49" charset="0"/>
            </a:endParaRPr>
          </a:p>
          <a:p>
            <a:pPr marL="0" indent="0">
              <a:buNone/>
            </a:pPr>
            <a:r>
              <a:rPr lang="en-US" sz="1400" dirty="0" err="1">
                <a:solidFill>
                  <a:srgbClr val="0000FF"/>
                </a:solidFill>
                <a:latin typeface="Courier New" panose="02070309020205020404" pitchFamily="49" charset="0"/>
                <a:cs typeface="Courier New" panose="02070309020205020404" pitchFamily="49" charset="0"/>
              </a:rPr>
              <a:t>Signif</a:t>
            </a:r>
            <a:r>
              <a:rPr lang="en-US" sz="1400" dirty="0">
                <a:solidFill>
                  <a:srgbClr val="0000FF"/>
                </a:solidFill>
                <a:latin typeface="Courier New" panose="02070309020205020404" pitchFamily="49" charset="0"/>
                <a:cs typeface="Courier New" panose="02070309020205020404" pitchFamily="49" charset="0"/>
              </a:rPr>
              <a:t>. codes:  0 ‘***’ 0.001 ‘**’ 0.01 ‘*’ 0.05 ‘.’ 0.1 ‘ ’ 1 </a:t>
            </a:r>
          </a:p>
        </p:txBody>
      </p:sp>
    </p:spTree>
    <p:extLst>
      <p:ext uri="{BB962C8B-B14F-4D97-AF65-F5344CB8AC3E}">
        <p14:creationId xmlns:p14="http://schemas.microsoft.com/office/powerpoint/2010/main" val="153319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rmAutofit/>
          </a:bodyPr>
          <a:lstStyle/>
          <a:p>
            <a:pPr marL="0" indent="0">
              <a:buNone/>
            </a:pPr>
            <a:r>
              <a:rPr lang="en-US" sz="2000" dirty="0">
                <a:solidFill>
                  <a:srgbClr val="00B050"/>
                </a:solidFill>
                <a:latin typeface="Courier New" panose="02070309020205020404" pitchFamily="49" charset="0"/>
                <a:cs typeface="Courier New" panose="02070309020205020404" pitchFamily="49" charset="0"/>
              </a:rPr>
              <a:t>### The predict function converts the Fisher z results into correlation coefficients</a:t>
            </a:r>
          </a:p>
          <a:p>
            <a:pPr marL="0" indent="0">
              <a:buNone/>
            </a:pPr>
            <a:r>
              <a:rPr lang="en-US" sz="2000" dirty="0" err="1">
                <a:latin typeface="Courier New" panose="02070309020205020404" pitchFamily="49" charset="0"/>
                <a:cs typeface="Courier New" panose="02070309020205020404" pitchFamily="49" charset="0"/>
              </a:rPr>
              <a:t>ma.result.in.r.metric</a:t>
            </a:r>
            <a:r>
              <a:rPr lang="en-US" sz="2000" dirty="0">
                <a:latin typeface="Courier New" panose="02070309020205020404" pitchFamily="49" charset="0"/>
                <a:cs typeface="Courier New" panose="02070309020205020404" pitchFamily="49" charset="0"/>
              </a:rPr>
              <a:t> &lt;- predict(</a:t>
            </a:r>
            <a:r>
              <a:rPr lang="en-US" sz="2000" dirty="0" err="1">
                <a:latin typeface="Courier New" panose="02070309020205020404" pitchFamily="49" charset="0"/>
                <a:cs typeface="Courier New" panose="02070309020205020404" pitchFamily="49" charset="0"/>
              </a:rPr>
              <a:t>ma.result</a:t>
            </a:r>
            <a:r>
              <a:rPr lang="en-US" sz="2000" dirty="0">
                <a:latin typeface="Courier New" panose="02070309020205020404" pitchFamily="49" charset="0"/>
                <a:cs typeface="Courier New" panose="02070309020205020404" pitchFamily="49" charset="0"/>
              </a:rPr>
              <a:t>, level=95, </a:t>
            </a:r>
            <a:r>
              <a:rPr lang="en-US" sz="2000" dirty="0" err="1">
                <a:latin typeface="Courier New" panose="02070309020205020404" pitchFamily="49" charset="0"/>
                <a:cs typeface="Courier New" panose="02070309020205020404" pitchFamily="49" charset="0"/>
              </a:rPr>
              <a:t>transf</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transf.ztor</a:t>
            </a:r>
            <a:r>
              <a:rPr lang="en-US" sz="2000" dirty="0">
                <a:latin typeface="Courier New" panose="02070309020205020404" pitchFamily="49" charset="0"/>
                <a:cs typeface="Courier New" panose="02070309020205020404" pitchFamily="49" charset="0"/>
              </a:rPr>
              <a:t>)</a:t>
            </a:r>
          </a:p>
          <a:p>
            <a:pPr marL="0" indent="0">
              <a:buNone/>
            </a:pPr>
            <a:r>
              <a:rPr lang="en-US" sz="2000" dirty="0" err="1" smtClean="0">
                <a:latin typeface="Courier New" panose="02070309020205020404" pitchFamily="49" charset="0"/>
                <a:cs typeface="Courier New" panose="02070309020205020404" pitchFamily="49" charset="0"/>
              </a:rPr>
              <a:t>ma.result.in.r.metric</a:t>
            </a: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solidFill>
                  <a:srgbClr val="0000FF"/>
                </a:solidFill>
                <a:latin typeface="Courier New" panose="02070309020205020404" pitchFamily="49" charset="0"/>
                <a:cs typeface="Courier New" panose="02070309020205020404" pitchFamily="49" charset="0"/>
              </a:rPr>
              <a:t> </a:t>
            </a:r>
            <a:r>
              <a:rPr lang="en-US" sz="2000" dirty="0" smtClean="0">
                <a:solidFill>
                  <a:srgbClr val="0000FF"/>
                </a:solidFill>
                <a:latin typeface="Courier New" panose="02070309020205020404" pitchFamily="49" charset="0"/>
                <a:cs typeface="Courier New" panose="02070309020205020404" pitchFamily="49" charset="0"/>
              </a:rPr>
              <a:t>  </a:t>
            </a:r>
            <a:r>
              <a:rPr lang="en-US" sz="2000" dirty="0" err="1" smtClean="0">
                <a:solidFill>
                  <a:srgbClr val="0000FF"/>
                </a:solidFill>
                <a:latin typeface="Courier New" panose="02070309020205020404" pitchFamily="49" charset="0"/>
                <a:cs typeface="Courier New" panose="02070309020205020404" pitchFamily="49" charset="0"/>
              </a:rPr>
              <a:t>pred</a:t>
            </a:r>
            <a:r>
              <a:rPr lang="en-US" sz="2000" dirty="0" smtClean="0">
                <a:solidFill>
                  <a:srgbClr val="0000FF"/>
                </a:solidFill>
                <a:latin typeface="Courier New" panose="02070309020205020404" pitchFamily="49" charset="0"/>
                <a:cs typeface="Courier New" panose="02070309020205020404" pitchFamily="49" charset="0"/>
              </a:rPr>
              <a:t>  </a:t>
            </a:r>
            <a:r>
              <a:rPr lang="en-US" sz="2000" dirty="0">
                <a:solidFill>
                  <a:srgbClr val="0000FF"/>
                </a:solidFill>
                <a:latin typeface="Courier New" panose="02070309020205020404" pitchFamily="49" charset="0"/>
                <a:cs typeface="Courier New" panose="02070309020205020404" pitchFamily="49" charset="0"/>
              </a:rPr>
              <a:t>ci.lb  </a:t>
            </a:r>
            <a:r>
              <a:rPr lang="en-US" sz="2000" dirty="0" err="1">
                <a:solidFill>
                  <a:srgbClr val="0000FF"/>
                </a:solidFill>
                <a:latin typeface="Courier New" panose="02070309020205020404" pitchFamily="49" charset="0"/>
                <a:cs typeface="Courier New" panose="02070309020205020404" pitchFamily="49" charset="0"/>
              </a:rPr>
              <a:t>ci.ub</a:t>
            </a:r>
            <a:r>
              <a:rPr lang="en-US" sz="2000" dirty="0">
                <a:solidFill>
                  <a:srgbClr val="0000FF"/>
                </a:solidFill>
                <a:latin typeface="Courier New" panose="02070309020205020404" pitchFamily="49" charset="0"/>
                <a:cs typeface="Courier New" panose="02070309020205020404" pitchFamily="49" charset="0"/>
              </a:rPr>
              <a:t>  cr.lb  </a:t>
            </a:r>
            <a:r>
              <a:rPr lang="en-US" sz="2000" dirty="0" err="1">
                <a:solidFill>
                  <a:srgbClr val="0000FF"/>
                </a:solidFill>
                <a:latin typeface="Courier New" panose="02070309020205020404" pitchFamily="49" charset="0"/>
                <a:cs typeface="Courier New" panose="02070309020205020404" pitchFamily="49" charset="0"/>
              </a:rPr>
              <a:t>cr.ub</a:t>
            </a:r>
            <a:endParaRPr lang="en-US" sz="2000" dirty="0">
              <a:solidFill>
                <a:srgbClr val="0000FF"/>
              </a:solidFill>
              <a:latin typeface="Courier New" panose="02070309020205020404" pitchFamily="49" charset="0"/>
              <a:cs typeface="Courier New" panose="02070309020205020404" pitchFamily="49" charset="0"/>
            </a:endParaRPr>
          </a:p>
          <a:p>
            <a:pPr marL="0" indent="0">
              <a:buNone/>
            </a:pPr>
            <a:r>
              <a:rPr lang="en-US" sz="2000" dirty="0">
                <a:solidFill>
                  <a:srgbClr val="0000FF"/>
                </a:solidFill>
                <a:latin typeface="Courier New" panose="02070309020205020404" pitchFamily="49" charset="0"/>
                <a:cs typeface="Courier New" panose="02070309020205020404" pitchFamily="49" charset="0"/>
              </a:rPr>
              <a:t> 0.3105 0.2469 0.3714 0.0681 0.5183</a:t>
            </a:r>
          </a:p>
          <a:p>
            <a:pPr marL="0" indent="0">
              <a:buNone/>
            </a:pPr>
            <a:endParaRPr lang="en-US" sz="2000" dirty="0"/>
          </a:p>
        </p:txBody>
      </p:sp>
    </p:spTree>
    <p:extLst>
      <p:ext uri="{BB962C8B-B14F-4D97-AF65-F5344CB8AC3E}">
        <p14:creationId xmlns:p14="http://schemas.microsoft.com/office/powerpoint/2010/main" val="165325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rmAutofit/>
          </a:bodyPr>
          <a:lstStyle/>
          <a:p>
            <a:pPr marL="0" indent="0">
              <a:buNone/>
            </a:pPr>
            <a:r>
              <a:rPr lang="en-US" sz="2000" dirty="0">
                <a:solidFill>
                  <a:srgbClr val="00B050"/>
                </a:solidFill>
                <a:latin typeface="Courier New" panose="02070309020205020404" pitchFamily="49" charset="0"/>
                <a:cs typeface="Courier New" panose="02070309020205020404" pitchFamily="49" charset="0"/>
              </a:rPr>
              <a:t>### now we look for outliers</a:t>
            </a:r>
          </a:p>
          <a:p>
            <a:pPr marL="0" indent="0">
              <a:buNone/>
            </a:pPr>
            <a:r>
              <a:rPr lang="en-US" sz="2000" dirty="0">
                <a:solidFill>
                  <a:srgbClr val="00B050"/>
                </a:solidFill>
                <a:latin typeface="Courier New" panose="02070309020205020404" pitchFamily="49" charset="0"/>
                <a:cs typeface="Courier New" panose="02070309020205020404" pitchFamily="49" charset="0"/>
              </a:rPr>
              <a:t>### get outlier and influential case </a:t>
            </a:r>
            <a:r>
              <a:rPr lang="en-US" sz="2000" dirty="0" smtClean="0">
                <a:solidFill>
                  <a:srgbClr val="00B050"/>
                </a:solidFill>
                <a:latin typeface="Courier New" panose="02070309020205020404" pitchFamily="49" charset="0"/>
                <a:cs typeface="Courier New" panose="02070309020205020404" pitchFamily="49" charset="0"/>
              </a:rPr>
              <a:t>diagnostics</a:t>
            </a:r>
            <a:endParaRPr lang="en-US" sz="2000" dirty="0">
              <a:solidFill>
                <a:srgbClr val="00B050"/>
              </a:solidFill>
              <a:latin typeface="Courier New" panose="02070309020205020404" pitchFamily="49" charset="0"/>
              <a:cs typeface="Courier New" panose="02070309020205020404" pitchFamily="49" charset="0"/>
            </a:endParaRPr>
          </a:p>
          <a:p>
            <a:pPr marL="0" indent="0">
              <a:buNone/>
            </a:pPr>
            <a:r>
              <a:rPr lang="en-US" sz="2000" dirty="0" err="1">
                <a:latin typeface="Courier New" panose="02070309020205020404" pitchFamily="49" charset="0"/>
                <a:cs typeface="Courier New" panose="02070309020205020404" pitchFamily="49" charset="0"/>
              </a:rPr>
              <a:t>inf</a:t>
            </a:r>
            <a:r>
              <a:rPr lang="en-US" sz="2000" dirty="0">
                <a:latin typeface="Courier New" panose="02070309020205020404" pitchFamily="49" charset="0"/>
                <a:cs typeface="Courier New" panose="02070309020205020404" pitchFamily="49" charset="0"/>
              </a:rPr>
              <a:t> &lt;- influence(</a:t>
            </a:r>
            <a:r>
              <a:rPr lang="en-US" sz="2000" dirty="0" err="1">
                <a:latin typeface="Courier New" panose="02070309020205020404" pitchFamily="49" charset="0"/>
                <a:cs typeface="Courier New" panose="02070309020205020404" pitchFamily="49" charset="0"/>
              </a:rPr>
              <a:t>ma.result</a:t>
            </a:r>
            <a:r>
              <a:rPr lang="en-US" sz="2000" dirty="0">
                <a:latin typeface="Courier New" panose="02070309020205020404" pitchFamily="49" charset="0"/>
                <a:cs typeface="Courier New" panose="02070309020205020404" pitchFamily="49" charset="0"/>
              </a:rPr>
              <a:t>)</a:t>
            </a:r>
          </a:p>
          <a:p>
            <a:pPr marL="1196975" indent="-1196975">
              <a:buNone/>
            </a:pPr>
            <a:r>
              <a:rPr lang="en-US" sz="2000" dirty="0" err="1">
                <a:latin typeface="Courier New" panose="02070309020205020404" pitchFamily="49" charset="0"/>
                <a:cs typeface="Courier New" panose="02070309020205020404" pitchFamily="49" charset="0"/>
              </a:rPr>
              <a:t>inf</a:t>
            </a:r>
            <a:r>
              <a:rPr lang="en-US" sz="2000">
                <a:latin typeface="Courier New" panose="02070309020205020404" pitchFamily="49" charset="0"/>
                <a:cs typeface="Courier New" panose="02070309020205020404" pitchFamily="49" charset="0"/>
              </a:rPr>
              <a:t>   </a:t>
            </a:r>
            <a:r>
              <a:rPr lang="en-US" sz="2000" smtClean="0">
                <a:latin typeface="Courier New" panose="02070309020205020404" pitchFamily="49" charset="0"/>
                <a:cs typeface="Courier New" panose="02070309020205020404" pitchFamily="49" charset="0"/>
              </a:rPr>
              <a:t>#	note </a:t>
            </a:r>
            <a:r>
              <a:rPr lang="en-US" sz="2000" dirty="0">
                <a:latin typeface="Courier New" panose="02070309020205020404" pitchFamily="49" charset="0"/>
                <a:cs typeface="Courier New" panose="02070309020205020404" pitchFamily="49" charset="0"/>
              </a:rPr>
              <a:t>how observations 27 and 29 have an asterisk next to them. This </a:t>
            </a:r>
            <a:r>
              <a:rPr lang="en-US" sz="2000" dirty="0" smtClean="0">
                <a:latin typeface="Courier New" panose="02070309020205020404" pitchFamily="49" charset="0"/>
                <a:cs typeface="Courier New" panose="02070309020205020404" pitchFamily="49" charset="0"/>
              </a:rPr>
              <a:t>indicates that </a:t>
            </a:r>
            <a:r>
              <a:rPr lang="en-US" sz="2000" dirty="0">
                <a:latin typeface="Courier New" panose="02070309020205020404" pitchFamily="49" charset="0"/>
                <a:cs typeface="Courier New" panose="02070309020205020404" pitchFamily="49" charset="0"/>
              </a:rPr>
              <a:t>they are influential cases (i.e., outliers</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a:solidFill>
                  <a:srgbClr val="00B050"/>
                </a:solidFill>
                <a:latin typeface="Courier New" panose="02070309020205020404" pitchFamily="49" charset="0"/>
                <a:cs typeface="Courier New" panose="02070309020205020404" pitchFamily="49" charset="0"/>
              </a:rPr>
              <a:t>### Plot the diagnostics</a:t>
            </a:r>
          </a:p>
          <a:p>
            <a:pPr marL="0" indent="0">
              <a:buNone/>
            </a:pPr>
            <a:r>
              <a:rPr lang="en-US" sz="2000" dirty="0">
                <a:latin typeface="Courier New" panose="02070309020205020404" pitchFamily="49" charset="0"/>
                <a:cs typeface="Courier New" panose="02070309020205020404" pitchFamily="49" charset="0"/>
              </a:rPr>
              <a:t>plot(</a:t>
            </a:r>
            <a:r>
              <a:rPr lang="en-US" sz="2000" dirty="0" err="1">
                <a:latin typeface="Courier New" panose="02070309020205020404" pitchFamily="49" charset="0"/>
                <a:cs typeface="Courier New" panose="02070309020205020404" pitchFamily="49" charset="0"/>
              </a:rPr>
              <a:t>inf</a:t>
            </a:r>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9461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stretch>
            <a:fillRect/>
          </a:stretch>
        </p:blipFill>
        <p:spPr>
          <a:xfrm>
            <a:off x="628650" y="1264024"/>
            <a:ext cx="6161905" cy="4419048"/>
          </a:xfrm>
          <a:prstGeom prst="rect">
            <a:avLst/>
          </a:prstGeom>
        </p:spPr>
      </p:pic>
    </p:spTree>
    <p:extLst>
      <p:ext uri="{BB962C8B-B14F-4D97-AF65-F5344CB8AC3E}">
        <p14:creationId xmlns:p14="http://schemas.microsoft.com/office/powerpoint/2010/main" val="44567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rmAutofit fontScale="92500" lnSpcReduction="10000"/>
          </a:bodyPr>
          <a:lstStyle/>
          <a:p>
            <a:pPr marL="0" indent="0">
              <a:buNone/>
            </a:pPr>
            <a:r>
              <a:rPr lang="en-US" sz="2000" dirty="0">
                <a:solidFill>
                  <a:srgbClr val="00B050"/>
                </a:solidFill>
                <a:latin typeface="Courier New" panose="02070309020205020404" pitchFamily="49" charset="0"/>
                <a:cs typeface="Courier New" panose="02070309020205020404" pitchFamily="49" charset="0"/>
              </a:rPr>
              <a:t>### Drop the two outliers and save the data file as BigBrain2</a:t>
            </a:r>
          </a:p>
          <a:p>
            <a:pPr marL="0" indent="0">
              <a:buNone/>
            </a:pPr>
            <a:r>
              <a:rPr lang="en-US" sz="2000" dirty="0" err="1">
                <a:latin typeface="Courier New" panose="02070309020205020404" pitchFamily="49" charset="0"/>
                <a:cs typeface="Courier New" panose="02070309020205020404" pitchFamily="49" charset="0"/>
              </a:rPr>
              <a:t>nrow</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  #36 observations</a:t>
            </a:r>
          </a:p>
          <a:p>
            <a:pPr marL="0" indent="0">
              <a:buNone/>
            </a:pPr>
            <a:r>
              <a:rPr lang="en-US" sz="2000" dirty="0">
                <a:latin typeface="Courier New" panose="02070309020205020404" pitchFamily="49" charset="0"/>
                <a:cs typeface="Courier New" panose="02070309020205020404" pitchFamily="49" charset="0"/>
              </a:rPr>
              <a:t>BigBrain2 &lt;- </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BigBrain$ID</a:t>
            </a:r>
            <a:r>
              <a:rPr lang="en-US" sz="2000" dirty="0">
                <a:latin typeface="Courier New" panose="02070309020205020404" pitchFamily="49" charset="0"/>
                <a:cs typeface="Courier New" panose="02070309020205020404" pitchFamily="49" charset="0"/>
              </a:rPr>
              <a:t> != 28 &amp; </a:t>
            </a:r>
            <a:r>
              <a:rPr lang="en-US" sz="2000" dirty="0" err="1">
                <a:latin typeface="Courier New" panose="02070309020205020404" pitchFamily="49" charset="0"/>
                <a:cs typeface="Courier New" panose="02070309020205020404" pitchFamily="49" charset="0"/>
              </a:rPr>
              <a:t>BigBrain$ID</a:t>
            </a:r>
            <a:r>
              <a:rPr lang="en-US" sz="2000" dirty="0">
                <a:latin typeface="Courier New" panose="02070309020205020404" pitchFamily="49" charset="0"/>
                <a:cs typeface="Courier New" panose="02070309020205020404" pitchFamily="49" charset="0"/>
              </a:rPr>
              <a:t> != 30,]</a:t>
            </a:r>
          </a:p>
          <a:p>
            <a:pPr marL="0" indent="0">
              <a:buNone/>
            </a:pPr>
            <a:r>
              <a:rPr lang="en-US" sz="2000" dirty="0" err="1">
                <a:latin typeface="Courier New" panose="02070309020205020404" pitchFamily="49" charset="0"/>
                <a:cs typeface="Courier New" panose="02070309020205020404" pitchFamily="49" charset="0"/>
              </a:rPr>
              <a:t>nrow</a:t>
            </a:r>
            <a:r>
              <a:rPr lang="en-US" sz="2000" dirty="0">
                <a:latin typeface="Courier New" panose="02070309020205020404" pitchFamily="49" charset="0"/>
                <a:cs typeface="Courier New" panose="02070309020205020404" pitchFamily="49" charset="0"/>
              </a:rPr>
              <a:t>(BigBrain2) #34 </a:t>
            </a:r>
            <a:r>
              <a:rPr lang="en-US" sz="2000" dirty="0" smtClean="0">
                <a:latin typeface="Courier New" panose="02070309020205020404" pitchFamily="49" charset="0"/>
                <a:cs typeface="Courier New" panose="02070309020205020404" pitchFamily="49" charset="0"/>
              </a:rPr>
              <a:t>observations</a:t>
            </a:r>
          </a:p>
          <a:p>
            <a:pPr marL="0" indent="0">
              <a:buNone/>
            </a:pPr>
            <a:r>
              <a:rPr lang="en-US" sz="2000" dirty="0">
                <a:solidFill>
                  <a:srgbClr val="00B050"/>
                </a:solidFill>
                <a:latin typeface="Courier New" panose="02070309020205020404" pitchFamily="49" charset="0"/>
                <a:cs typeface="Courier New" panose="02070309020205020404" pitchFamily="49" charset="0"/>
              </a:rPr>
              <a:t>### The outlier identifier will sometimes find additional outliers if one </a:t>
            </a:r>
            <a:r>
              <a:rPr lang="en-US" sz="2000" dirty="0" smtClean="0">
                <a:solidFill>
                  <a:srgbClr val="00B050"/>
                </a:solidFill>
                <a:latin typeface="Courier New" panose="02070309020205020404" pitchFamily="49" charset="0"/>
                <a:cs typeface="Courier New" panose="02070309020205020404" pitchFamily="49" charset="0"/>
              </a:rPr>
              <a:t>runs it </a:t>
            </a:r>
            <a:r>
              <a:rPr lang="en-US" sz="2000" dirty="0">
                <a:solidFill>
                  <a:srgbClr val="00B050"/>
                </a:solidFill>
                <a:latin typeface="Courier New" panose="02070309020205020404" pitchFamily="49" charset="0"/>
                <a:cs typeface="Courier New" panose="02070309020205020404" pitchFamily="49" charset="0"/>
              </a:rPr>
              <a:t>repeatedly. </a:t>
            </a:r>
            <a:r>
              <a:rPr lang="en-US" sz="2000" dirty="0" smtClean="0">
                <a:solidFill>
                  <a:srgbClr val="00B050"/>
                </a:solidFill>
                <a:latin typeface="Courier New" panose="02070309020205020404" pitchFamily="49" charset="0"/>
                <a:cs typeface="Courier New" panose="02070309020205020404" pitchFamily="49" charset="0"/>
              </a:rPr>
              <a:t>We </a:t>
            </a:r>
            <a:r>
              <a:rPr lang="en-US" sz="2000" dirty="0">
                <a:solidFill>
                  <a:srgbClr val="00B050"/>
                </a:solidFill>
                <a:latin typeface="Courier New" panose="02070309020205020404" pitchFamily="49" charset="0"/>
                <a:cs typeface="Courier New" panose="02070309020205020404" pitchFamily="49" charset="0"/>
              </a:rPr>
              <a:t>run it again on the data set BigBrain2</a:t>
            </a:r>
          </a:p>
          <a:p>
            <a:pPr marL="0" indent="0">
              <a:buNone/>
            </a:pPr>
            <a:r>
              <a:rPr lang="en-US" sz="2000" dirty="0" smtClean="0">
                <a:latin typeface="Courier New" panose="02070309020205020404" pitchFamily="49" charset="0"/>
                <a:cs typeface="Courier New" panose="02070309020205020404" pitchFamily="49" charset="0"/>
              </a:rPr>
              <a:t>BigBrain2 </a:t>
            </a:r>
            <a:r>
              <a:rPr lang="en-US" sz="2000" dirty="0">
                <a:latin typeface="Courier New" panose="02070309020205020404" pitchFamily="49" charset="0"/>
                <a:cs typeface="Courier New" panose="02070309020205020404" pitchFamily="49" charset="0"/>
              </a:rPr>
              <a:t>&lt;- </a:t>
            </a:r>
            <a:r>
              <a:rPr lang="en-US" sz="2000" dirty="0" err="1">
                <a:latin typeface="Courier New" panose="02070309020205020404" pitchFamily="49" charset="0"/>
                <a:cs typeface="Courier New" panose="02070309020205020404" pitchFamily="49" charset="0"/>
              </a:rPr>
              <a:t>escalc</a:t>
            </a:r>
            <a:r>
              <a:rPr lang="en-US" sz="2000" dirty="0">
                <a:latin typeface="Courier New" panose="02070309020205020404" pitchFamily="49" charset="0"/>
                <a:cs typeface="Courier New" panose="02070309020205020404" pitchFamily="49" charset="0"/>
              </a:rPr>
              <a:t>(measure="ZCOR", </a:t>
            </a:r>
            <a:r>
              <a:rPr lang="en-US" sz="2000" dirty="0" err="1">
                <a:latin typeface="Courier New" panose="02070309020205020404" pitchFamily="49" charset="0"/>
                <a:cs typeface="Courier New" panose="02070309020205020404" pitchFamily="49" charset="0"/>
              </a:rPr>
              <a:t>ri</a:t>
            </a:r>
            <a:r>
              <a:rPr lang="en-US" sz="2000" dirty="0">
                <a:latin typeface="Courier New" panose="02070309020205020404" pitchFamily="49" charset="0"/>
                <a:cs typeface="Courier New" panose="02070309020205020404" pitchFamily="49" charset="0"/>
              </a:rPr>
              <a:t>=r, </a:t>
            </a:r>
            <a:r>
              <a:rPr lang="en-US" sz="2000" dirty="0" err="1">
                <a:latin typeface="Courier New" panose="02070309020205020404" pitchFamily="49" charset="0"/>
                <a:cs typeface="Courier New" panose="02070309020205020404" pitchFamily="49" charset="0"/>
              </a:rPr>
              <a:t>ni</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Sample_Size</a:t>
            </a:r>
            <a:r>
              <a:rPr lang="en-US" sz="2000" dirty="0">
                <a:latin typeface="Courier New" panose="02070309020205020404" pitchFamily="49" charset="0"/>
                <a:cs typeface="Courier New" panose="02070309020205020404" pitchFamily="49" charset="0"/>
              </a:rPr>
              <a:t>, data = BigBrain2)</a:t>
            </a:r>
          </a:p>
          <a:p>
            <a:pPr marL="0" indent="0">
              <a:buNone/>
            </a:pPr>
            <a:r>
              <a:rPr lang="en-US" sz="2000" dirty="0" smtClean="0">
                <a:latin typeface="Courier New" panose="02070309020205020404" pitchFamily="49" charset="0"/>
                <a:cs typeface="Courier New" panose="02070309020205020404" pitchFamily="49" charset="0"/>
              </a:rPr>
              <a:t>ma.result2 </a:t>
            </a:r>
            <a:r>
              <a:rPr lang="en-US" sz="2000" dirty="0">
                <a:latin typeface="Courier New" panose="02070309020205020404" pitchFamily="49" charset="0"/>
                <a:cs typeface="Courier New" panose="02070309020205020404" pitchFamily="49" charset="0"/>
              </a:rPr>
              <a:t>&lt;- </a:t>
            </a:r>
            <a:r>
              <a:rPr lang="en-US" sz="2000" dirty="0" err="1">
                <a:latin typeface="Courier New" panose="02070309020205020404" pitchFamily="49" charset="0"/>
                <a:cs typeface="Courier New" panose="02070309020205020404" pitchFamily="49" charset="0"/>
              </a:rPr>
              <a:t>rma</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yi</a:t>
            </a:r>
            <a:r>
              <a:rPr lang="en-US" sz="2000" dirty="0">
                <a:latin typeface="Courier New" panose="02070309020205020404" pitchFamily="49" charset="0"/>
                <a:cs typeface="Courier New" panose="02070309020205020404" pitchFamily="49" charset="0"/>
              </a:rPr>
              <a:t>, vi, data=BigBrain2, level=95, method="DL")</a:t>
            </a:r>
          </a:p>
          <a:p>
            <a:pPr marL="0" indent="0">
              <a:buNone/>
            </a:pPr>
            <a:r>
              <a:rPr lang="en-US" sz="2000" dirty="0">
                <a:latin typeface="Courier New" panose="02070309020205020404" pitchFamily="49" charset="0"/>
                <a:cs typeface="Courier New" panose="02070309020205020404" pitchFamily="49" charset="0"/>
              </a:rPr>
              <a:t>ma.result2</a:t>
            </a:r>
          </a:p>
        </p:txBody>
      </p:sp>
    </p:spTree>
    <p:extLst>
      <p:ext uri="{BB962C8B-B14F-4D97-AF65-F5344CB8AC3E}">
        <p14:creationId xmlns:p14="http://schemas.microsoft.com/office/powerpoint/2010/main" val="685605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rmAutofit fontScale="70000" lnSpcReduction="20000"/>
          </a:bodyPr>
          <a:lstStyle/>
          <a:p>
            <a:pPr marL="0" indent="0">
              <a:buNone/>
            </a:pPr>
            <a:r>
              <a:rPr lang="en-US" dirty="0">
                <a:solidFill>
                  <a:srgbClr val="00B050"/>
                </a:solidFill>
                <a:latin typeface="Courier New" panose="02070309020205020404" pitchFamily="49" charset="0"/>
                <a:cs typeface="Courier New" panose="02070309020205020404" pitchFamily="49" charset="0"/>
              </a:rPr>
              <a:t>### The meta-analysis results </a:t>
            </a:r>
            <a:r>
              <a:rPr lang="en-US" dirty="0" err="1">
                <a:solidFill>
                  <a:srgbClr val="00B050"/>
                </a:solidFill>
                <a:latin typeface="Courier New" panose="02070309020205020404" pitchFamily="49" charset="0"/>
                <a:cs typeface="Courier New" panose="02070309020205020404" pitchFamily="49" charset="0"/>
              </a:rPr>
              <a:t>ma.result</a:t>
            </a:r>
            <a:r>
              <a:rPr lang="en-US" dirty="0">
                <a:solidFill>
                  <a:srgbClr val="00B050"/>
                </a:solidFill>
                <a:latin typeface="Courier New" panose="02070309020205020404" pitchFamily="49" charset="0"/>
                <a:cs typeface="Courier New" panose="02070309020205020404" pitchFamily="49" charset="0"/>
              </a:rPr>
              <a:t> is for the data set that contains outliers (</a:t>
            </a:r>
            <a:r>
              <a:rPr lang="en-US" dirty="0" err="1">
                <a:solidFill>
                  <a:srgbClr val="00B050"/>
                </a:solidFill>
                <a:latin typeface="Courier New" panose="02070309020205020404" pitchFamily="49" charset="0"/>
                <a:cs typeface="Courier New" panose="02070309020205020404" pitchFamily="49" charset="0"/>
              </a:rPr>
              <a:t>BigBrain</a:t>
            </a:r>
            <a:r>
              <a:rPr lang="en-US" dirty="0">
                <a:solidFill>
                  <a:srgbClr val="00B050"/>
                </a:solidFill>
                <a:latin typeface="Courier New" panose="02070309020205020404" pitchFamily="49" charset="0"/>
                <a:cs typeface="Courier New" panose="02070309020205020404" pitchFamily="49" charset="0"/>
              </a:rPr>
              <a:t>).</a:t>
            </a:r>
          </a:p>
          <a:p>
            <a:pPr marL="0" indent="0">
              <a:buNone/>
            </a:pPr>
            <a:r>
              <a:rPr lang="en-US" dirty="0">
                <a:solidFill>
                  <a:srgbClr val="00B050"/>
                </a:solidFill>
                <a:latin typeface="Courier New" panose="02070309020205020404" pitchFamily="49" charset="0"/>
                <a:cs typeface="Courier New" panose="02070309020205020404" pitchFamily="49" charset="0"/>
              </a:rPr>
              <a:t>### ma.result3 has the results for the data set without outliers (BigBrain3)</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solidFill>
                  <a:srgbClr val="00B050"/>
                </a:solidFill>
                <a:latin typeface="Courier New" panose="02070309020205020404" pitchFamily="49" charset="0"/>
                <a:cs typeface="Courier New" panose="02070309020205020404" pitchFamily="49" charset="0"/>
              </a:rPr>
              <a:t>### show </a:t>
            </a:r>
            <a:r>
              <a:rPr lang="en-US" dirty="0" err="1">
                <a:solidFill>
                  <a:srgbClr val="00B050"/>
                </a:solidFill>
                <a:latin typeface="Courier New" panose="02070309020205020404" pitchFamily="49" charset="0"/>
                <a:cs typeface="Courier New" panose="02070309020205020404" pitchFamily="49" charset="0"/>
              </a:rPr>
              <a:t>ma.result</a:t>
            </a:r>
            <a:r>
              <a:rPr lang="en-US" dirty="0">
                <a:solidFill>
                  <a:srgbClr val="00B050"/>
                </a:solidFill>
                <a:latin typeface="Courier New" panose="02070309020205020404" pitchFamily="49" charset="0"/>
                <a:cs typeface="Courier New" panose="02070309020205020404" pitchFamily="49" charset="0"/>
              </a:rPr>
              <a:t> for the data with outliers</a:t>
            </a:r>
          </a:p>
          <a:p>
            <a:pPr marL="0" indent="0">
              <a:buNone/>
            </a:pPr>
            <a:r>
              <a:rPr lang="en-US" dirty="0" err="1">
                <a:latin typeface="Courier New" panose="02070309020205020404" pitchFamily="49" charset="0"/>
                <a:cs typeface="Courier New" panose="02070309020205020404" pitchFamily="49" charset="0"/>
              </a:rPr>
              <a:t>ma.result</a:t>
            </a:r>
            <a:endParaRPr lang="en-US" dirty="0">
              <a:latin typeface="Courier New" panose="02070309020205020404" pitchFamily="49" charset="0"/>
              <a:cs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ma.result.in.r.metric</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solidFill>
                  <a:srgbClr val="00B050"/>
                </a:solidFill>
                <a:latin typeface="Courier New" panose="02070309020205020404" pitchFamily="49" charset="0"/>
                <a:cs typeface="Courier New" panose="02070309020205020404" pitchFamily="49" charset="0"/>
              </a:rPr>
              <a:t>### show </a:t>
            </a:r>
            <a:r>
              <a:rPr lang="en-US" dirty="0" err="1">
                <a:solidFill>
                  <a:srgbClr val="00B050"/>
                </a:solidFill>
                <a:latin typeface="Courier New" panose="02070309020205020404" pitchFamily="49" charset="0"/>
                <a:cs typeface="Courier New" panose="02070309020205020404" pitchFamily="49" charset="0"/>
              </a:rPr>
              <a:t>ma.result</a:t>
            </a:r>
            <a:r>
              <a:rPr lang="en-US" dirty="0">
                <a:solidFill>
                  <a:srgbClr val="00B050"/>
                </a:solidFill>
                <a:latin typeface="Courier New" panose="02070309020205020404" pitchFamily="49" charset="0"/>
                <a:cs typeface="Courier New" panose="02070309020205020404" pitchFamily="49" charset="0"/>
              </a:rPr>
              <a:t> for the data without outliers</a:t>
            </a:r>
          </a:p>
          <a:p>
            <a:pPr marL="0" indent="0">
              <a:buNone/>
            </a:pPr>
            <a:r>
              <a:rPr lang="en-US" dirty="0">
                <a:latin typeface="Courier New" panose="02070309020205020404" pitchFamily="49" charset="0"/>
                <a:cs typeface="Courier New" panose="02070309020205020404" pitchFamily="49" charset="0"/>
              </a:rPr>
              <a:t>ma.result3</a:t>
            </a:r>
          </a:p>
          <a:p>
            <a:pPr marL="0" indent="0">
              <a:buNone/>
            </a:pPr>
            <a:r>
              <a:rPr lang="en-US" dirty="0">
                <a:latin typeface="Courier New" panose="02070309020205020404" pitchFamily="49" charset="0"/>
                <a:cs typeface="Courier New" panose="02070309020205020404" pitchFamily="49" charset="0"/>
              </a:rPr>
              <a:t>ma.result.in.r.metric3</a:t>
            </a:r>
          </a:p>
          <a:p>
            <a:pPr marL="0" indent="0">
              <a:buNone/>
            </a:pPr>
            <a:r>
              <a:rPr lang="en-US" dirty="0" smtClean="0">
                <a:solidFill>
                  <a:srgbClr val="00B050"/>
                </a:solidFill>
                <a:latin typeface="Courier New" panose="02070309020205020404" pitchFamily="49" charset="0"/>
                <a:cs typeface="Courier New" panose="02070309020205020404" pitchFamily="49" charset="0"/>
              </a:rPr>
              <a:t>### </a:t>
            </a:r>
            <a:r>
              <a:rPr lang="en-US" dirty="0">
                <a:solidFill>
                  <a:srgbClr val="00B050"/>
                </a:solidFill>
                <a:latin typeface="Courier New" panose="02070309020205020404" pitchFamily="49" charset="0"/>
                <a:cs typeface="Courier New" panose="02070309020205020404" pitchFamily="49" charset="0"/>
              </a:rPr>
              <a:t>note that the mean changed from .3105 to .3291</a:t>
            </a:r>
          </a:p>
        </p:txBody>
      </p:sp>
    </p:spTree>
    <p:extLst>
      <p:ext uri="{BB962C8B-B14F-4D97-AF65-F5344CB8AC3E}">
        <p14:creationId xmlns:p14="http://schemas.microsoft.com/office/powerpoint/2010/main" val="508899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Syntax and results</a:t>
            </a:r>
          </a:p>
        </p:txBody>
      </p:sp>
      <p:sp>
        <p:nvSpPr>
          <p:cNvPr id="3" name="Text Placeholder 2"/>
          <p:cNvSpPr>
            <a:spLocks noGrp="1"/>
          </p:cNvSpPr>
          <p:nvPr>
            <p:ph type="body" sz="quarter" idx="11"/>
          </p:nvPr>
        </p:nvSpPr>
        <p:spPr/>
        <p:txBody>
          <a:bodyPr>
            <a:noAutofit/>
          </a:bodyPr>
          <a:lstStyle/>
          <a:p>
            <a:pPr marL="0" indent="0">
              <a:buNone/>
            </a:pPr>
            <a:r>
              <a:rPr lang="en-US" sz="2000" dirty="0">
                <a:solidFill>
                  <a:srgbClr val="00B050"/>
                </a:solidFill>
                <a:latin typeface="Courier New" panose="02070309020205020404" pitchFamily="49" charset="0"/>
                <a:cs typeface="Courier New" panose="02070309020205020404" pitchFamily="49" charset="0"/>
              </a:rPr>
              <a:t>### First, we run publication bias analyses on the data set with outliers</a:t>
            </a:r>
          </a:p>
          <a:p>
            <a:pPr marL="0" indent="0">
              <a:buNone/>
            </a:pPr>
            <a:r>
              <a:rPr lang="en-US" sz="2000" dirty="0">
                <a:latin typeface="Courier New" panose="02070309020205020404" pitchFamily="49" charset="0"/>
                <a:cs typeface="Courier New" panose="02070309020205020404" pitchFamily="49" charset="0"/>
              </a:rPr>
              <a:t>Output.Title1 &lt;- "Sensitivity analysis results"</a:t>
            </a:r>
          </a:p>
          <a:p>
            <a:pPr marL="0" indent="0">
              <a:buNone/>
            </a:pPr>
            <a:r>
              <a:rPr lang="en-US" sz="2000" dirty="0">
                <a:latin typeface="Courier New" panose="02070309020205020404" pitchFamily="49" charset="0"/>
                <a:cs typeface="Courier New" panose="02070309020205020404" pitchFamily="49" charset="0"/>
              </a:rPr>
              <a:t>Output.Title2 &lt;- "</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 data"</a:t>
            </a:r>
          </a:p>
          <a:p>
            <a:pPr marL="0" indent="0">
              <a:buNone/>
            </a:pPr>
            <a:r>
              <a:rPr lang="en-US" sz="2000" dirty="0">
                <a:latin typeface="Courier New" panose="02070309020205020404" pitchFamily="49" charset="0"/>
                <a:cs typeface="Courier New" panose="02070309020205020404" pitchFamily="49" charset="0"/>
              </a:rPr>
              <a:t>Output.Title3 &lt;- "Original data; </a:t>
            </a:r>
            <a:r>
              <a:rPr lang="en-US" sz="2000" dirty="0" smtClean="0">
                <a:latin typeface="Courier New" panose="02070309020205020404" pitchFamily="49" charset="0"/>
                <a:cs typeface="Courier New" panose="02070309020205020404" pitchFamily="49" charset="0"/>
              </a:rPr>
              <a:t>incl. </a:t>
            </a:r>
            <a:r>
              <a:rPr lang="en-US" sz="2000" dirty="0">
                <a:latin typeface="Courier New" panose="02070309020205020404" pitchFamily="49" charset="0"/>
                <a:cs typeface="Courier New" panose="02070309020205020404" pitchFamily="49" charset="0"/>
              </a:rPr>
              <a:t>outliers"</a:t>
            </a:r>
          </a:p>
          <a:p>
            <a:pPr marL="0" indent="0">
              <a:buNone/>
            </a:pPr>
            <a:r>
              <a:rPr lang="en-US" sz="2000" dirty="0" err="1">
                <a:latin typeface="Courier New" panose="02070309020205020404" pitchFamily="49" charset="0"/>
                <a:cs typeface="Courier New" panose="02070309020205020404" pitchFamily="49" charset="0"/>
              </a:rPr>
              <a:t>dat</a:t>
            </a:r>
            <a:r>
              <a:rPr lang="en-US" sz="2000" dirty="0">
                <a:latin typeface="Courier New" panose="02070309020205020404" pitchFamily="49" charset="0"/>
                <a:cs typeface="Courier New" panose="02070309020205020404" pitchFamily="49" charset="0"/>
              </a:rPr>
              <a:t> &lt;- </a:t>
            </a:r>
            <a:r>
              <a:rPr lang="en-US" sz="2000" dirty="0" err="1" smtClean="0">
                <a:latin typeface="Courier New" panose="02070309020205020404" pitchFamily="49" charset="0"/>
                <a:cs typeface="Courier New" panose="02070309020205020404" pitchFamily="49" charset="0"/>
              </a:rPr>
              <a:t>BigBrain</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names(</a:t>
            </a:r>
            <a:r>
              <a:rPr lang="en-US" sz="2000" dirty="0" err="1" smtClean="0">
                <a:latin typeface="Courier New" panose="02070309020205020404" pitchFamily="49" charset="0"/>
                <a:cs typeface="Courier New" panose="02070309020205020404" pitchFamily="49" charset="0"/>
              </a:rPr>
              <a:t>dat</a:t>
            </a:r>
            <a:r>
              <a:rPr lang="en-US" sz="2000" dirty="0">
                <a:latin typeface="Courier New" panose="02070309020205020404" pitchFamily="49" charset="0"/>
                <a:cs typeface="Courier New" panose="02070309020205020404" pitchFamily="49" charset="0"/>
              </a:rPr>
              <a:t>)</a:t>
            </a:r>
          </a:p>
          <a:p>
            <a:pPr marL="0" indent="0">
              <a:buNone/>
            </a:pPr>
            <a:r>
              <a:rPr lang="en-US" sz="2000" dirty="0" err="1">
                <a:latin typeface="Courier New" panose="02070309020205020404" pitchFamily="49" charset="0"/>
                <a:cs typeface="Courier New" panose="02070309020205020404" pitchFamily="49" charset="0"/>
              </a:rPr>
              <a:t>dat$N</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dat$Sample_Size</a:t>
            </a:r>
            <a:endParaRPr lang="en-US" sz="2000" dirty="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source</a:t>
            </a:r>
            <a:r>
              <a:rPr lang="en-US" sz="2000" dirty="0">
                <a:latin typeface="Courier New" panose="02070309020205020404" pitchFamily="49" charset="0"/>
                <a:cs typeface="Courier New" panose="02070309020205020404" pitchFamily="49" charset="0"/>
              </a:rPr>
              <a:t>("V1_6_sensitivity analysis for </a:t>
            </a:r>
            <a:r>
              <a:rPr lang="en-US" sz="2000" dirty="0" err="1">
                <a:latin typeface="Courier New" panose="02070309020205020404" pitchFamily="49" charset="0"/>
                <a:cs typeface="Courier New" panose="02070309020205020404" pitchFamily="49" charset="0"/>
              </a:rPr>
              <a:t>correlations.R</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beep(2)</a:t>
            </a:r>
          </a:p>
        </p:txBody>
      </p:sp>
    </p:spTree>
    <p:extLst>
      <p:ext uri="{BB962C8B-B14F-4D97-AF65-F5344CB8AC3E}">
        <p14:creationId xmlns:p14="http://schemas.microsoft.com/office/powerpoint/2010/main" val="2574289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0800"/>
            <a:ext cx="8276811" cy="735467"/>
          </a:xfrm>
        </p:spPr>
        <p:txBody>
          <a:bodyPr>
            <a:normAutofit/>
          </a:bodyPr>
          <a:lstStyle/>
          <a:p>
            <a:r>
              <a:rPr lang="en-US" dirty="0" smtClean="0"/>
              <a:t>Results (original data; incl. outliers)</a:t>
            </a:r>
            <a:endParaRPr lang="en-US" dirty="0"/>
          </a:p>
        </p:txBody>
      </p:sp>
      <p:sp>
        <p:nvSpPr>
          <p:cNvPr id="3" name="Text Placeholder 2"/>
          <p:cNvSpPr>
            <a:spLocks noGrp="1"/>
          </p:cNvSpPr>
          <p:nvPr>
            <p:ph type="body" sz="quarter" idx="11"/>
          </p:nvPr>
        </p:nvSpPr>
        <p:spPr/>
        <p:txBody>
          <a:bodyPr/>
          <a:lstStyle/>
          <a:p>
            <a:endParaRPr lang="en-US" dirty="0"/>
          </a:p>
        </p:txBody>
      </p:sp>
      <p:pic>
        <p:nvPicPr>
          <p:cNvPr id="4" name="Picture 3"/>
          <p:cNvPicPr>
            <a:picLocks noChangeAspect="1"/>
          </p:cNvPicPr>
          <p:nvPr/>
        </p:nvPicPr>
        <p:blipFill>
          <a:blip r:embed="rId2"/>
          <a:stretch>
            <a:fillRect/>
          </a:stretch>
        </p:blipFill>
        <p:spPr>
          <a:xfrm>
            <a:off x="628649" y="1264024"/>
            <a:ext cx="7239000" cy="3810000"/>
          </a:xfrm>
          <a:prstGeom prst="rect">
            <a:avLst/>
          </a:prstGeom>
        </p:spPr>
      </p:pic>
    </p:spTree>
    <p:extLst>
      <p:ext uri="{BB962C8B-B14F-4D97-AF65-F5344CB8AC3E}">
        <p14:creationId xmlns:p14="http://schemas.microsoft.com/office/powerpoint/2010/main" val="422051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4" name="Text Placeholder 3"/>
          <p:cNvSpPr>
            <a:spLocks noGrp="1"/>
          </p:cNvSpPr>
          <p:nvPr>
            <p:ph type="body" sz="quarter" idx="11"/>
          </p:nvPr>
        </p:nvSpPr>
        <p:spPr>
          <a:xfrm>
            <a:off x="628650" y="1264025"/>
            <a:ext cx="7886700" cy="4610002"/>
          </a:xfrm>
        </p:spPr>
        <p:txBody>
          <a:bodyPr>
            <a:normAutofit/>
          </a:bodyPr>
          <a:lstStyle/>
          <a:p>
            <a:r>
              <a:rPr lang="en-US" dirty="0" smtClean="0"/>
              <a:t>Meta-analysis </a:t>
            </a:r>
            <a:r>
              <a:rPr lang="en-US" dirty="0"/>
              <a:t>and cumulative knowledge </a:t>
            </a:r>
          </a:p>
          <a:p>
            <a:r>
              <a:rPr lang="en-US" dirty="0" smtClean="0"/>
              <a:t>Sensitivity analysis</a:t>
            </a:r>
          </a:p>
          <a:p>
            <a:pPr lvl="1"/>
            <a:r>
              <a:rPr lang="en-US" dirty="0"/>
              <a:t>Sensitivity analysis: </a:t>
            </a:r>
            <a:r>
              <a:rPr lang="en-US" dirty="0" smtClean="0"/>
              <a:t>Outliers</a:t>
            </a:r>
          </a:p>
          <a:p>
            <a:pPr lvl="1"/>
            <a:r>
              <a:rPr lang="en-US" dirty="0"/>
              <a:t>Sensitivity analysis: Publication </a:t>
            </a:r>
            <a:r>
              <a:rPr lang="en-US" dirty="0" smtClean="0"/>
              <a:t>bias</a:t>
            </a:r>
          </a:p>
          <a:p>
            <a:r>
              <a:rPr lang="en-US" dirty="0"/>
              <a:t>Method: Sensitivity </a:t>
            </a:r>
            <a:r>
              <a:rPr lang="en-US" dirty="0" smtClean="0"/>
              <a:t>analysis</a:t>
            </a:r>
          </a:p>
          <a:p>
            <a:r>
              <a:rPr lang="en-US" dirty="0"/>
              <a:t>Syntax and </a:t>
            </a:r>
            <a:r>
              <a:rPr lang="en-US" dirty="0" smtClean="0"/>
              <a:t>results</a:t>
            </a:r>
          </a:p>
          <a:p>
            <a:r>
              <a:rPr lang="en-US" dirty="0"/>
              <a:t>Results (original data; incl. outliers</a:t>
            </a:r>
            <a:r>
              <a:rPr lang="en-US" dirty="0" smtClean="0"/>
              <a:t>)</a:t>
            </a:r>
          </a:p>
          <a:p>
            <a:r>
              <a:rPr lang="en-US" dirty="0"/>
              <a:t>Results (data excl. outliers</a:t>
            </a:r>
            <a:r>
              <a:rPr lang="en-US" dirty="0" smtClean="0"/>
              <a:t>)</a:t>
            </a:r>
          </a:p>
          <a:p>
            <a:r>
              <a:rPr lang="en-US" dirty="0"/>
              <a:t>Results table (for your journal article)</a:t>
            </a:r>
            <a:endParaRPr lang="en-US" dirty="0" smtClean="0"/>
          </a:p>
        </p:txBody>
      </p:sp>
    </p:spTree>
    <p:extLst>
      <p:ext uri="{BB962C8B-B14F-4D97-AF65-F5344CB8AC3E}">
        <p14:creationId xmlns:p14="http://schemas.microsoft.com/office/powerpoint/2010/main" val="442675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(original data; incl. outliers)</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rotWithShape="1">
          <a:blip r:embed="rId2"/>
          <a:srcRect r="6723"/>
          <a:stretch/>
        </p:blipFill>
        <p:spPr>
          <a:xfrm>
            <a:off x="628650" y="1264024"/>
            <a:ext cx="8227115" cy="4391025"/>
          </a:xfrm>
          <a:prstGeom prst="rect">
            <a:avLst/>
          </a:prstGeom>
        </p:spPr>
      </p:pic>
    </p:spTree>
    <p:extLst>
      <p:ext uri="{BB962C8B-B14F-4D97-AF65-F5344CB8AC3E}">
        <p14:creationId xmlns:p14="http://schemas.microsoft.com/office/powerpoint/2010/main" val="457578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(original data; incl. outliers)</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stretch>
            <a:fillRect/>
          </a:stretch>
        </p:blipFill>
        <p:spPr>
          <a:xfrm>
            <a:off x="628650" y="1264024"/>
            <a:ext cx="8248650" cy="2305050"/>
          </a:xfrm>
          <a:prstGeom prst="rect">
            <a:avLst/>
          </a:prstGeom>
        </p:spPr>
      </p:pic>
    </p:spTree>
    <p:extLst>
      <p:ext uri="{BB962C8B-B14F-4D97-AF65-F5344CB8AC3E}">
        <p14:creationId xmlns:p14="http://schemas.microsoft.com/office/powerpoint/2010/main" val="427645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(original data; incl. outliers)</a:t>
            </a:r>
          </a:p>
        </p:txBody>
      </p:sp>
      <p:sp>
        <p:nvSpPr>
          <p:cNvPr id="3" name="Text Placeholder 2"/>
          <p:cNvSpPr>
            <a:spLocks noGrp="1"/>
          </p:cNvSpPr>
          <p:nvPr>
            <p:ph type="body" sz="quarter" idx="11"/>
          </p:nvPr>
        </p:nvSpPr>
        <p:spPr/>
        <p:txBody>
          <a:bodyPr/>
          <a:lstStyle/>
          <a:p>
            <a:r>
              <a:rPr lang="en-US" dirty="0" smtClean="0"/>
              <a:t>Contour-enhanced funnel plot:</a:t>
            </a:r>
            <a:endParaRPr lang="en-US" dirty="0"/>
          </a:p>
        </p:txBody>
      </p:sp>
      <p:pic>
        <p:nvPicPr>
          <p:cNvPr id="4" name="Picture 3"/>
          <p:cNvPicPr>
            <a:picLocks noChangeAspect="1"/>
          </p:cNvPicPr>
          <p:nvPr/>
        </p:nvPicPr>
        <p:blipFill rotWithShape="1">
          <a:blip r:embed="rId2"/>
          <a:srcRect t="12439"/>
          <a:stretch/>
        </p:blipFill>
        <p:spPr>
          <a:xfrm>
            <a:off x="1004029" y="1789043"/>
            <a:ext cx="6161905" cy="3869359"/>
          </a:xfrm>
          <a:prstGeom prst="rect">
            <a:avLst/>
          </a:prstGeom>
        </p:spPr>
      </p:pic>
    </p:spTree>
    <p:extLst>
      <p:ext uri="{BB962C8B-B14F-4D97-AF65-F5344CB8AC3E}">
        <p14:creationId xmlns:p14="http://schemas.microsoft.com/office/powerpoint/2010/main" val="754060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(original data; incl. outliers)</a:t>
            </a:r>
          </a:p>
        </p:txBody>
      </p:sp>
      <p:sp>
        <p:nvSpPr>
          <p:cNvPr id="3" name="Text Placeholder 2"/>
          <p:cNvSpPr>
            <a:spLocks noGrp="1"/>
          </p:cNvSpPr>
          <p:nvPr>
            <p:ph type="body" sz="quarter" idx="11"/>
          </p:nvPr>
        </p:nvSpPr>
        <p:spPr/>
        <p:txBody>
          <a:bodyPr/>
          <a:lstStyle/>
          <a:p>
            <a:r>
              <a:rPr lang="en-US" dirty="0" smtClean="0"/>
              <a:t>Cumulative meta-analysis by precision:</a:t>
            </a:r>
            <a:endParaRPr lang="en-US" dirty="0"/>
          </a:p>
        </p:txBody>
      </p:sp>
      <p:pic>
        <p:nvPicPr>
          <p:cNvPr id="4" name="Picture 3"/>
          <p:cNvPicPr>
            <a:picLocks noChangeAspect="1"/>
          </p:cNvPicPr>
          <p:nvPr/>
        </p:nvPicPr>
        <p:blipFill rotWithShape="1">
          <a:blip r:embed="rId2"/>
          <a:srcRect t="16487"/>
          <a:stretch/>
        </p:blipFill>
        <p:spPr>
          <a:xfrm>
            <a:off x="785369" y="1759226"/>
            <a:ext cx="6161905" cy="3690454"/>
          </a:xfrm>
          <a:prstGeom prst="rect">
            <a:avLst/>
          </a:prstGeom>
        </p:spPr>
      </p:pic>
    </p:spTree>
    <p:extLst>
      <p:ext uri="{BB962C8B-B14F-4D97-AF65-F5344CB8AC3E}">
        <p14:creationId xmlns:p14="http://schemas.microsoft.com/office/powerpoint/2010/main" val="3021646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(data excl. </a:t>
            </a:r>
            <a:r>
              <a:rPr lang="en-US" dirty="0"/>
              <a:t>outliers)</a:t>
            </a:r>
          </a:p>
        </p:txBody>
      </p:sp>
      <p:sp>
        <p:nvSpPr>
          <p:cNvPr id="3" name="Text Placeholder 2"/>
          <p:cNvSpPr>
            <a:spLocks noGrp="1"/>
          </p:cNvSpPr>
          <p:nvPr>
            <p:ph type="body" sz="quarter" idx="11"/>
          </p:nvPr>
        </p:nvSpPr>
        <p:spPr/>
        <p:txBody>
          <a:bodyPr>
            <a:noAutofit/>
          </a:bodyPr>
          <a:lstStyle/>
          <a:p>
            <a:pPr marL="0" indent="0">
              <a:buNone/>
            </a:pPr>
            <a:r>
              <a:rPr lang="en-US" sz="2000" dirty="0">
                <a:solidFill>
                  <a:srgbClr val="00B050"/>
                </a:solidFill>
                <a:latin typeface="Courier New" panose="02070309020205020404" pitchFamily="49" charset="0"/>
                <a:cs typeface="Courier New" panose="02070309020205020404" pitchFamily="49" charset="0"/>
              </a:rPr>
              <a:t>### Second, we run publication bias analyses on the data set with outliers removed</a:t>
            </a:r>
          </a:p>
          <a:p>
            <a:pPr marL="0" indent="0">
              <a:buNone/>
            </a:pPr>
            <a:r>
              <a:rPr lang="en-US" sz="2000" dirty="0" smtClean="0">
                <a:latin typeface="Courier New" panose="02070309020205020404" pitchFamily="49" charset="0"/>
                <a:cs typeface="Courier New" panose="02070309020205020404" pitchFamily="49" charset="0"/>
              </a:rPr>
              <a:t>Output.Title1 </a:t>
            </a:r>
            <a:r>
              <a:rPr lang="en-US" sz="2000" dirty="0">
                <a:latin typeface="Courier New" panose="02070309020205020404" pitchFamily="49" charset="0"/>
                <a:cs typeface="Courier New" panose="02070309020205020404" pitchFamily="49" charset="0"/>
              </a:rPr>
              <a:t>&lt;- "Sensitivity analysis results"</a:t>
            </a:r>
          </a:p>
          <a:p>
            <a:pPr marL="0" indent="0">
              <a:buNone/>
            </a:pPr>
            <a:r>
              <a:rPr lang="en-US" sz="2000" dirty="0">
                <a:latin typeface="Courier New" panose="02070309020205020404" pitchFamily="49" charset="0"/>
                <a:cs typeface="Courier New" panose="02070309020205020404" pitchFamily="49" charset="0"/>
              </a:rPr>
              <a:t>Output.Title2 &lt;- "</a:t>
            </a:r>
            <a:r>
              <a:rPr lang="en-US" sz="2000" dirty="0" err="1">
                <a:latin typeface="Courier New" panose="02070309020205020404" pitchFamily="49" charset="0"/>
                <a:cs typeface="Courier New" panose="02070309020205020404" pitchFamily="49" charset="0"/>
              </a:rPr>
              <a:t>BigBrain</a:t>
            </a:r>
            <a:r>
              <a:rPr lang="en-US" sz="2000" dirty="0">
                <a:latin typeface="Courier New" panose="02070309020205020404" pitchFamily="49" charset="0"/>
                <a:cs typeface="Courier New" panose="02070309020205020404" pitchFamily="49" charset="0"/>
              </a:rPr>
              <a:t> data"</a:t>
            </a:r>
          </a:p>
          <a:p>
            <a:pPr marL="0" indent="0">
              <a:buNone/>
            </a:pPr>
            <a:r>
              <a:rPr lang="en-US" sz="2000" dirty="0">
                <a:latin typeface="Courier New" panose="02070309020205020404" pitchFamily="49" charset="0"/>
                <a:cs typeface="Courier New" panose="02070309020205020404" pitchFamily="49" charset="0"/>
              </a:rPr>
              <a:t>Output.Title3 &lt;- "Data excl. outliers"</a:t>
            </a:r>
          </a:p>
          <a:p>
            <a:pPr marL="0" indent="0">
              <a:buNone/>
            </a:pPr>
            <a:r>
              <a:rPr lang="en-US" sz="2000" dirty="0" err="1">
                <a:latin typeface="Courier New" panose="02070309020205020404" pitchFamily="49" charset="0"/>
                <a:cs typeface="Courier New" panose="02070309020205020404" pitchFamily="49" charset="0"/>
              </a:rPr>
              <a:t>dat</a:t>
            </a:r>
            <a:r>
              <a:rPr lang="en-US" sz="2000" dirty="0">
                <a:latin typeface="Courier New" panose="02070309020205020404" pitchFamily="49" charset="0"/>
                <a:cs typeface="Courier New" panose="02070309020205020404" pitchFamily="49" charset="0"/>
              </a:rPr>
              <a:t> &lt;- BigBrain3</a:t>
            </a:r>
          </a:p>
          <a:p>
            <a:pPr marL="0" indent="0">
              <a:buNone/>
            </a:pPr>
            <a:r>
              <a:rPr lang="en-US" sz="2000" dirty="0" smtClean="0">
                <a:latin typeface="Courier New" panose="02070309020205020404" pitchFamily="49" charset="0"/>
                <a:cs typeface="Courier New" panose="02070309020205020404" pitchFamily="49" charset="0"/>
              </a:rPr>
              <a:t>names(</a:t>
            </a:r>
            <a:r>
              <a:rPr lang="en-US" sz="2000" dirty="0" err="1" smtClean="0">
                <a:latin typeface="Courier New" panose="02070309020205020404" pitchFamily="49" charset="0"/>
                <a:cs typeface="Courier New" panose="02070309020205020404" pitchFamily="49" charset="0"/>
              </a:rPr>
              <a:t>dat</a:t>
            </a:r>
            <a:r>
              <a:rPr lang="en-US" sz="2000" dirty="0">
                <a:latin typeface="Courier New" panose="02070309020205020404" pitchFamily="49" charset="0"/>
                <a:cs typeface="Courier New" panose="02070309020205020404" pitchFamily="49" charset="0"/>
              </a:rPr>
              <a:t>)</a:t>
            </a:r>
          </a:p>
          <a:p>
            <a:pPr marL="0" indent="0">
              <a:buNone/>
            </a:pPr>
            <a:r>
              <a:rPr lang="en-US" sz="2000" dirty="0" err="1">
                <a:latin typeface="Courier New" panose="02070309020205020404" pitchFamily="49" charset="0"/>
                <a:cs typeface="Courier New" panose="02070309020205020404" pitchFamily="49" charset="0"/>
              </a:rPr>
              <a:t>dat$N</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dat$Sample_Size</a:t>
            </a:r>
            <a:endParaRPr lang="en-US" sz="2000" dirty="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source</a:t>
            </a:r>
            <a:r>
              <a:rPr lang="en-US" sz="2000" dirty="0">
                <a:latin typeface="Courier New" panose="02070309020205020404" pitchFamily="49" charset="0"/>
                <a:cs typeface="Courier New" panose="02070309020205020404" pitchFamily="49" charset="0"/>
              </a:rPr>
              <a:t>("V1_6_sensitivity analysis for </a:t>
            </a:r>
            <a:r>
              <a:rPr lang="en-US" sz="2000" dirty="0" err="1">
                <a:latin typeface="Courier New" panose="02070309020205020404" pitchFamily="49" charset="0"/>
                <a:cs typeface="Courier New" panose="02070309020205020404" pitchFamily="49" charset="0"/>
              </a:rPr>
              <a:t>correlations.R</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beep(2)</a:t>
            </a:r>
          </a:p>
        </p:txBody>
      </p:sp>
    </p:spTree>
    <p:extLst>
      <p:ext uri="{BB962C8B-B14F-4D97-AF65-F5344CB8AC3E}">
        <p14:creationId xmlns:p14="http://schemas.microsoft.com/office/powerpoint/2010/main" val="93304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(data excl. </a:t>
            </a:r>
            <a:r>
              <a:rPr lang="en-US" dirty="0"/>
              <a:t>outliers)</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stretch>
            <a:fillRect/>
          </a:stretch>
        </p:blipFill>
        <p:spPr>
          <a:xfrm>
            <a:off x="628650" y="1264024"/>
            <a:ext cx="7315200" cy="3800475"/>
          </a:xfrm>
          <a:prstGeom prst="rect">
            <a:avLst/>
          </a:prstGeom>
        </p:spPr>
      </p:pic>
    </p:spTree>
    <p:extLst>
      <p:ext uri="{BB962C8B-B14F-4D97-AF65-F5344CB8AC3E}">
        <p14:creationId xmlns:p14="http://schemas.microsoft.com/office/powerpoint/2010/main" val="160817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(data excl. </a:t>
            </a:r>
            <a:r>
              <a:rPr lang="en-US" dirty="0"/>
              <a:t>outliers)</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rotWithShape="1">
          <a:blip r:embed="rId2"/>
          <a:srcRect r="6937"/>
          <a:stretch/>
        </p:blipFill>
        <p:spPr>
          <a:xfrm>
            <a:off x="628651" y="1264024"/>
            <a:ext cx="8217176" cy="4391025"/>
          </a:xfrm>
          <a:prstGeom prst="rect">
            <a:avLst/>
          </a:prstGeom>
        </p:spPr>
      </p:pic>
    </p:spTree>
    <p:extLst>
      <p:ext uri="{BB962C8B-B14F-4D97-AF65-F5344CB8AC3E}">
        <p14:creationId xmlns:p14="http://schemas.microsoft.com/office/powerpoint/2010/main" val="1360750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(data excl. </a:t>
            </a:r>
            <a:r>
              <a:rPr lang="en-US" dirty="0"/>
              <a:t>outliers)</a:t>
            </a:r>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stretch>
            <a:fillRect/>
          </a:stretch>
        </p:blipFill>
        <p:spPr>
          <a:xfrm>
            <a:off x="628650" y="1264024"/>
            <a:ext cx="8248650" cy="2362200"/>
          </a:xfrm>
          <a:prstGeom prst="rect">
            <a:avLst/>
          </a:prstGeom>
        </p:spPr>
      </p:pic>
    </p:spTree>
    <p:extLst>
      <p:ext uri="{BB962C8B-B14F-4D97-AF65-F5344CB8AC3E}">
        <p14:creationId xmlns:p14="http://schemas.microsoft.com/office/powerpoint/2010/main" val="2291764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(data excl. outliers)</a:t>
            </a:r>
          </a:p>
        </p:txBody>
      </p:sp>
      <p:sp>
        <p:nvSpPr>
          <p:cNvPr id="3" name="Text Placeholder 2"/>
          <p:cNvSpPr>
            <a:spLocks noGrp="1"/>
          </p:cNvSpPr>
          <p:nvPr>
            <p:ph type="body" sz="quarter" idx="11"/>
          </p:nvPr>
        </p:nvSpPr>
        <p:spPr/>
        <p:txBody>
          <a:bodyPr/>
          <a:lstStyle/>
          <a:p>
            <a:r>
              <a:rPr lang="en-US" dirty="0" smtClean="0"/>
              <a:t>Contour-enhanced funnel plot:</a:t>
            </a:r>
            <a:endParaRPr lang="en-US" dirty="0"/>
          </a:p>
        </p:txBody>
      </p:sp>
      <p:pic>
        <p:nvPicPr>
          <p:cNvPr id="5" name="Picture 4"/>
          <p:cNvPicPr>
            <a:picLocks noChangeAspect="1"/>
          </p:cNvPicPr>
          <p:nvPr/>
        </p:nvPicPr>
        <p:blipFill rotWithShape="1">
          <a:blip r:embed="rId2"/>
          <a:srcRect t="12664"/>
          <a:stretch/>
        </p:blipFill>
        <p:spPr>
          <a:xfrm>
            <a:off x="954334" y="1725405"/>
            <a:ext cx="6161905" cy="3859420"/>
          </a:xfrm>
          <a:prstGeom prst="rect">
            <a:avLst/>
          </a:prstGeom>
        </p:spPr>
      </p:pic>
    </p:spTree>
    <p:extLst>
      <p:ext uri="{BB962C8B-B14F-4D97-AF65-F5344CB8AC3E}">
        <p14:creationId xmlns:p14="http://schemas.microsoft.com/office/powerpoint/2010/main" val="104541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(data excl. outliers)</a:t>
            </a:r>
          </a:p>
        </p:txBody>
      </p:sp>
      <p:sp>
        <p:nvSpPr>
          <p:cNvPr id="3" name="Text Placeholder 2"/>
          <p:cNvSpPr>
            <a:spLocks noGrp="1"/>
          </p:cNvSpPr>
          <p:nvPr>
            <p:ph type="body" sz="quarter" idx="11"/>
          </p:nvPr>
        </p:nvSpPr>
        <p:spPr/>
        <p:txBody>
          <a:bodyPr/>
          <a:lstStyle/>
          <a:p>
            <a:r>
              <a:rPr lang="en-US" dirty="0" smtClean="0"/>
              <a:t>Cumulative meta-analysis by precision:</a:t>
            </a:r>
            <a:endParaRPr lang="en-US" dirty="0"/>
          </a:p>
        </p:txBody>
      </p:sp>
      <p:pic>
        <p:nvPicPr>
          <p:cNvPr id="6" name="Picture 5"/>
          <p:cNvPicPr>
            <a:picLocks noChangeAspect="1"/>
          </p:cNvPicPr>
          <p:nvPr/>
        </p:nvPicPr>
        <p:blipFill rotWithShape="1">
          <a:blip r:embed="rId2"/>
          <a:srcRect l="2739" t="17388" r="-10967" b="-6073"/>
          <a:stretch/>
        </p:blipFill>
        <p:spPr>
          <a:xfrm>
            <a:off x="983975" y="1719470"/>
            <a:ext cx="6668978" cy="3919054"/>
          </a:xfrm>
          <a:prstGeom prst="rect">
            <a:avLst/>
          </a:prstGeom>
        </p:spPr>
      </p:pic>
    </p:spTree>
    <p:extLst>
      <p:ext uri="{BB962C8B-B14F-4D97-AF65-F5344CB8AC3E}">
        <p14:creationId xmlns:p14="http://schemas.microsoft.com/office/powerpoint/2010/main" val="414957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0800"/>
            <a:ext cx="8376202" cy="735467"/>
          </a:xfrm>
        </p:spPr>
        <p:txBody>
          <a:bodyPr>
            <a:noAutofit/>
          </a:bodyPr>
          <a:lstStyle/>
          <a:p>
            <a:r>
              <a:rPr lang="en-US" dirty="0"/>
              <a:t>Meta-analysis and cumulative knowledge </a:t>
            </a:r>
          </a:p>
        </p:txBody>
      </p:sp>
      <p:sp>
        <p:nvSpPr>
          <p:cNvPr id="3" name="Text Placeholder 2"/>
          <p:cNvSpPr>
            <a:spLocks noGrp="1"/>
          </p:cNvSpPr>
          <p:nvPr>
            <p:ph type="body" sz="quarter" idx="11"/>
          </p:nvPr>
        </p:nvSpPr>
        <p:spPr/>
        <p:txBody>
          <a:bodyPr>
            <a:normAutofit/>
          </a:bodyPr>
          <a:lstStyle/>
          <a:p>
            <a:r>
              <a:rPr lang="en-US" dirty="0"/>
              <a:t>Meta-analysis is the primary way of </a:t>
            </a:r>
            <a:r>
              <a:rPr lang="en-US" dirty="0" smtClean="0"/>
              <a:t>generating </a:t>
            </a:r>
            <a:r>
              <a:rPr lang="en-US" dirty="0"/>
              <a:t>cumulative </a:t>
            </a:r>
            <a:r>
              <a:rPr lang="en-US" dirty="0" smtClean="0"/>
              <a:t>knowledge.</a:t>
            </a:r>
          </a:p>
          <a:p>
            <a:r>
              <a:rPr lang="en-US" dirty="0"/>
              <a:t>Misleading meta-analytic results are problematic because </a:t>
            </a:r>
            <a:r>
              <a:rPr lang="en-US" dirty="0" smtClean="0"/>
              <a:t>they:</a:t>
            </a:r>
          </a:p>
          <a:p>
            <a:pPr lvl="1"/>
            <a:r>
              <a:rPr lang="en-US" dirty="0" smtClean="0"/>
              <a:t>distort </a:t>
            </a:r>
            <a:r>
              <a:rPr lang="en-US" dirty="0"/>
              <a:t>current scientific </a:t>
            </a:r>
            <a:r>
              <a:rPr lang="en-US" dirty="0" smtClean="0"/>
              <a:t>knowledge;</a:t>
            </a:r>
          </a:p>
          <a:p>
            <a:pPr lvl="1"/>
            <a:r>
              <a:rPr lang="en-US" dirty="0" smtClean="0"/>
              <a:t>inhibit </a:t>
            </a:r>
            <a:r>
              <a:rPr lang="en-US" dirty="0"/>
              <a:t>future scientific </a:t>
            </a:r>
            <a:r>
              <a:rPr lang="en-US" dirty="0" smtClean="0"/>
              <a:t>progress;</a:t>
            </a:r>
          </a:p>
          <a:p>
            <a:pPr lvl="1"/>
            <a:r>
              <a:rPr lang="en-US" dirty="0" smtClean="0"/>
              <a:t>widen </a:t>
            </a:r>
            <a:r>
              <a:rPr lang="en-US" dirty="0"/>
              <a:t>the research-practice </a:t>
            </a:r>
            <a:r>
              <a:rPr lang="en-US" dirty="0" smtClean="0"/>
              <a:t>gap.</a:t>
            </a:r>
            <a:endParaRPr lang="en-US" dirty="0"/>
          </a:p>
        </p:txBody>
      </p:sp>
    </p:spTree>
    <p:extLst>
      <p:ext uri="{BB962C8B-B14F-4D97-AF65-F5344CB8AC3E}">
        <p14:creationId xmlns:p14="http://schemas.microsoft.com/office/powerpoint/2010/main" val="954515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table (for your journal article)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1"/>
              </p:nvPr>
            </p:nvSpPr>
            <p:spPr>
              <a:xfrm>
                <a:off x="628650" y="2951922"/>
                <a:ext cx="7886700" cy="2632903"/>
              </a:xfrm>
            </p:spPr>
            <p:txBody>
              <a:bodyPr>
                <a:noAutofit/>
              </a:bodyPr>
              <a:lstStyle/>
              <a:p>
                <a:pPr marL="0" indent="0">
                  <a:buNone/>
                </a:pPr>
                <a:r>
                  <a:rPr lang="en-US" sz="1200" i="1" dirty="0" smtClean="0">
                    <a:latin typeface="Times New Roman" panose="02020603050405020304" pitchFamily="18" charset="0"/>
                    <a:cs typeface="Times New Roman" panose="02020603050405020304" pitchFamily="18" charset="0"/>
                  </a:rPr>
                  <a:t>k </a:t>
                </a:r>
                <a:r>
                  <a:rPr lang="en-US" sz="1200" dirty="0">
                    <a:latin typeface="Times New Roman" panose="02020603050405020304" pitchFamily="18" charset="0"/>
                    <a:cs typeface="Times New Roman" panose="02020603050405020304" pitchFamily="18" charset="0"/>
                  </a:rPr>
                  <a:t>= number of correlation coefficients</a:t>
                </a:r>
                <a:r>
                  <a:rPr lang="en-US" sz="12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sSub>
                          <m:sSubPr>
                            <m:ctrlPr>
                              <a:rPr lang="en-US" sz="1200" i="1">
                                <a:latin typeface="Cambria Math" charset="0"/>
                              </a:rPr>
                            </m:ctrlPr>
                          </m:sSubPr>
                          <m:e>
                            <m:r>
                              <a:rPr lang="en-US" sz="1200" i="1">
                                <a:latin typeface="Cambria Math" panose="02040503050406030204" pitchFamily="18" charset="0"/>
                              </a:rPr>
                              <m:t>𝑜</m:t>
                            </m:r>
                          </m:e>
                          <m:sub>
                            <m:r>
                              <a:rPr lang="en-US" sz="1200" i="1">
                                <a:latin typeface="Cambria Math" panose="02040503050406030204" pitchFamily="18" charset="0"/>
                              </a:rPr>
                              <m:t>𝑅𝐸</m:t>
                            </m:r>
                          </m:sub>
                        </m:sSub>
                      </m:sub>
                    </m:sSub>
                  </m:oMath>
                </a14:m>
                <a:r>
                  <a:rPr lang="en-US" sz="1200" dirty="0">
                    <a:latin typeface="Times New Roman" panose="02020603050405020304" pitchFamily="18" charset="0"/>
                    <a:cs typeface="Times New Roman" panose="02020603050405020304" pitchFamily="18" charset="0"/>
                  </a:rPr>
                  <a:t> = random-effects weighted mean observed correlation; 95% CI = 95% confidence interval; 90% PI = 90% prediction interval; </a:t>
                </a:r>
                <a:r>
                  <a:rPr lang="en-US" sz="1200" i="1" dirty="0">
                    <a:latin typeface="Times New Roman" panose="02020603050405020304" pitchFamily="18" charset="0"/>
                    <a:cs typeface="Times New Roman" panose="02020603050405020304" pitchFamily="18" charset="0"/>
                  </a:rPr>
                  <a:t>Q</a:t>
                </a:r>
                <a:r>
                  <a:rPr lang="en-US" sz="1200" dirty="0">
                    <a:latin typeface="Times New Roman" panose="02020603050405020304" pitchFamily="18" charset="0"/>
                    <a:cs typeface="Times New Roman" panose="02020603050405020304" pitchFamily="18" charset="0"/>
                  </a:rPr>
                  <a:t> = weighted sum of squared deviations from the mean; </a:t>
                </a:r>
                <a:r>
                  <a:rPr lang="en-US" sz="1200" i="1" dirty="0">
                    <a:latin typeface="Times New Roman" panose="02020603050405020304" pitchFamily="18" charset="0"/>
                    <a:cs typeface="Times New Roman" panose="02020603050405020304" pitchFamily="18" charset="0"/>
                  </a:rPr>
                  <a:t>I</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 ratio of true heterogeneity to total variation; </a:t>
                </a:r>
                <a:r>
                  <a:rPr lang="en-US" sz="1200" i="1" dirty="0">
                    <a:latin typeface="Times New Roman" panose="02020603050405020304" pitchFamily="18" charset="0"/>
                    <a:cs typeface="Times New Roman" panose="02020603050405020304" pitchFamily="18" charset="0"/>
                  </a:rPr>
                  <a:t>τ </a:t>
                </a:r>
                <a:r>
                  <a:rPr lang="en-US" sz="1200" dirty="0">
                    <a:latin typeface="Times New Roman" panose="02020603050405020304" pitchFamily="18" charset="0"/>
                    <a:cs typeface="Times New Roman" panose="02020603050405020304" pitchFamily="18" charset="0"/>
                  </a:rPr>
                  <a:t>= between-sample standard deviation; </a:t>
                </a:r>
                <a:r>
                  <a:rPr lang="en-US" sz="1200" dirty="0" err="1">
                    <a:latin typeface="Times New Roman" panose="02020603050405020304" pitchFamily="18" charset="0"/>
                    <a:cs typeface="Times New Roman" panose="02020603050405020304" pitchFamily="18" charset="0"/>
                  </a:rPr>
                  <a:t>osr</a:t>
                </a:r>
                <a:r>
                  <a:rPr lang="en-US" sz="1200" dirty="0">
                    <a:latin typeface="Times New Roman" panose="02020603050405020304" pitchFamily="18" charset="0"/>
                    <a:cs typeface="Times New Roman" panose="02020603050405020304" pitchFamily="18" charset="0"/>
                  </a:rPr>
                  <a:t> = one-sample removed, including the minimum and maximum effect size and the median weighted mean observed correlation; Trim and fill = trim and fill analysis; FPS = funnel plot side (i.e., side of the funnel plot where samples were imputed; L = left, R = right); </a:t>
                </a:r>
                <a:r>
                  <a:rPr lang="en-US" sz="1200" i="1" dirty="0" err="1">
                    <a:latin typeface="Times New Roman" panose="02020603050405020304" pitchFamily="18" charset="0"/>
                    <a:cs typeface="Times New Roman" panose="02020603050405020304" pitchFamily="18" charset="0"/>
                  </a:rPr>
                  <a:t>ik</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number of trim and fill samples imputed; </a:t>
                </a:r>
                <a:r>
                  <a:rPr lang="en-US" sz="1200" dirty="0" err="1">
                    <a:latin typeface="Times New Roman" panose="02020603050405020304" pitchFamily="18" charset="0"/>
                    <a:cs typeface="Times New Roman" panose="02020603050405020304" pitchFamily="18" charset="0"/>
                  </a:rPr>
                  <a:t>t&amp;f</a:t>
                </a:r>
                <a:r>
                  <a:rPr lang="en-US" sz="1200" i="1" baseline="-25000" dirty="0" err="1">
                    <a:latin typeface="Times New Roman" panose="02020603050405020304" pitchFamily="18" charset="0"/>
                    <a:cs typeface="Times New Roman" panose="02020603050405020304" pitchFamily="18" charset="0"/>
                  </a:rPr>
                  <a:t>FE</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r>
                          <a:rPr lang="en-US" sz="1200" i="1">
                            <a:latin typeface="Cambria Math" panose="02040503050406030204" pitchFamily="18" charset="0"/>
                          </a:rPr>
                          <m:t>𝑜</m:t>
                        </m:r>
                      </m:sub>
                    </m:sSub>
                  </m:oMath>
                </a14:m>
                <a:r>
                  <a:rPr lang="en-US" sz="1200" dirty="0">
                    <a:latin typeface="Times New Roman" panose="02020603050405020304" pitchFamily="18" charset="0"/>
                    <a:cs typeface="Times New Roman" panose="02020603050405020304" pitchFamily="18" charset="0"/>
                  </a:rPr>
                  <a:t> = fixed-effects trim and fill adjusted observed mean; </a:t>
                </a:r>
                <a:r>
                  <a:rPr lang="en-US" sz="1200" dirty="0" err="1">
                    <a:latin typeface="Times New Roman" panose="02020603050405020304" pitchFamily="18" charset="0"/>
                    <a:cs typeface="Times New Roman" panose="02020603050405020304" pitchFamily="18" charset="0"/>
                  </a:rPr>
                  <a:t>t&amp;f</a:t>
                </a:r>
                <a:r>
                  <a:rPr lang="en-US" sz="1200" i="1" baseline="-25000" dirty="0" err="1">
                    <a:latin typeface="Times New Roman" panose="02020603050405020304" pitchFamily="18" charset="0"/>
                    <a:cs typeface="Times New Roman" panose="02020603050405020304" pitchFamily="18" charset="0"/>
                  </a:rPr>
                  <a:t>FE</a:t>
                </a:r>
                <a:r>
                  <a:rPr lang="en-US" sz="1200" dirty="0">
                    <a:latin typeface="Times New Roman" panose="02020603050405020304" pitchFamily="18" charset="0"/>
                    <a:cs typeface="Times New Roman" panose="02020603050405020304" pitchFamily="18" charset="0"/>
                  </a:rPr>
                  <a:t> 95% CI = fixed-effects trim and fill adjusted 95% confidence interval; </a:t>
                </a:r>
                <a:r>
                  <a:rPr lang="en-US" sz="1200" dirty="0" err="1">
                    <a:latin typeface="Times New Roman" panose="02020603050405020304" pitchFamily="18" charset="0"/>
                    <a:cs typeface="Times New Roman" panose="02020603050405020304" pitchFamily="18" charset="0"/>
                  </a:rPr>
                  <a:t>t&amp;f</a:t>
                </a:r>
                <a:r>
                  <a:rPr lang="en-US" sz="1200" i="1" baseline="-25000" dirty="0" err="1">
                    <a:latin typeface="Times New Roman" panose="02020603050405020304" pitchFamily="18" charset="0"/>
                    <a:cs typeface="Times New Roman" panose="02020603050405020304" pitchFamily="18" charset="0"/>
                  </a:rPr>
                  <a:t>RE</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r>
                          <a:rPr lang="en-US" sz="1200" i="1">
                            <a:latin typeface="Cambria Math" panose="02040503050406030204" pitchFamily="18" charset="0"/>
                          </a:rPr>
                          <m:t>𝑜</m:t>
                        </m:r>
                      </m:sub>
                    </m:sSub>
                  </m:oMath>
                </a14:m>
                <a:r>
                  <a:rPr lang="en-US" sz="1200" dirty="0">
                    <a:latin typeface="Times New Roman" panose="02020603050405020304" pitchFamily="18" charset="0"/>
                    <a:cs typeface="Times New Roman" panose="02020603050405020304" pitchFamily="18" charset="0"/>
                  </a:rPr>
                  <a:t> = random-effects trim and fill adjusted observed mean; </a:t>
                </a:r>
                <a:r>
                  <a:rPr lang="en-US" sz="1200" dirty="0" err="1">
                    <a:latin typeface="Times New Roman" panose="02020603050405020304" pitchFamily="18" charset="0"/>
                    <a:cs typeface="Times New Roman" panose="02020603050405020304" pitchFamily="18" charset="0"/>
                  </a:rPr>
                  <a:t>t&amp;f</a:t>
                </a:r>
                <a:r>
                  <a:rPr lang="en-US" sz="1200" i="1" baseline="-25000" dirty="0" err="1">
                    <a:latin typeface="Times New Roman" panose="02020603050405020304" pitchFamily="18" charset="0"/>
                    <a:cs typeface="Times New Roman" panose="02020603050405020304" pitchFamily="18" charset="0"/>
                  </a:rPr>
                  <a:t>RE</a:t>
                </a:r>
                <a:r>
                  <a:rPr lang="en-US" sz="1200" dirty="0">
                    <a:latin typeface="Times New Roman" panose="02020603050405020304" pitchFamily="18" charset="0"/>
                    <a:cs typeface="Times New Roman" panose="02020603050405020304" pitchFamily="18" charset="0"/>
                  </a:rPr>
                  <a:t> 95% CI = random-effects trim and fill adjusted 95% confidence interval; </a:t>
                </a:r>
                <a:r>
                  <a:rPr lang="en-US" sz="1200" dirty="0" err="1">
                    <a:latin typeface="Times New Roman" panose="02020603050405020304" pitchFamily="18" charset="0"/>
                    <a:cs typeface="Times New Roman" panose="02020603050405020304" pitchFamily="18" charset="0"/>
                  </a:rPr>
                  <a:t>sm</a:t>
                </a:r>
                <a:r>
                  <a:rPr lang="en-US" sz="1200" baseline="-25000" dirty="0" err="1">
                    <a:latin typeface="Times New Roman" panose="02020603050405020304" pitchFamily="18" charset="0"/>
                    <a:cs typeface="Times New Roman" panose="02020603050405020304" pitchFamily="18" charset="0"/>
                  </a:rPr>
                  <a:t>m</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r>
                          <a:rPr lang="en-US" sz="1200" i="1">
                            <a:latin typeface="Cambria Math" panose="02040503050406030204" pitchFamily="18" charset="0"/>
                          </a:rPr>
                          <m:t>𝑜</m:t>
                        </m:r>
                      </m:sub>
                    </m:sSub>
                  </m:oMath>
                </a14:m>
                <a:r>
                  <a:rPr lang="en-US" sz="1200" dirty="0">
                    <a:latin typeface="Times New Roman" panose="02020603050405020304" pitchFamily="18" charset="0"/>
                    <a:cs typeface="Times New Roman" panose="02020603050405020304" pitchFamily="18" charset="0"/>
                  </a:rPr>
                  <a:t> = one-tailed moderate selection model’s adjusted observed mean; </a:t>
                </a:r>
                <a:r>
                  <a:rPr lang="en-US" sz="1200" dirty="0" err="1">
                    <a:latin typeface="Times New Roman" panose="02020603050405020304" pitchFamily="18" charset="0"/>
                    <a:cs typeface="Times New Roman" panose="02020603050405020304" pitchFamily="18" charset="0"/>
                  </a:rPr>
                  <a:t>sm</a:t>
                </a:r>
                <a:r>
                  <a:rPr lang="en-US" sz="1200" baseline="-25000" dirty="0" err="1">
                    <a:latin typeface="Times New Roman" panose="02020603050405020304" pitchFamily="18" charset="0"/>
                    <a:cs typeface="Times New Roman" panose="02020603050405020304" pitchFamily="18" charset="0"/>
                  </a:rPr>
                  <a:t>s</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r>
                          <a:rPr lang="en-US" sz="1200" i="1">
                            <a:latin typeface="Cambria Math" panose="02040503050406030204" pitchFamily="18" charset="0"/>
                          </a:rPr>
                          <m:t>𝑜</m:t>
                        </m:r>
                      </m:sub>
                    </m:sSub>
                  </m:oMath>
                </a14:m>
                <a:r>
                  <a:rPr lang="en-US" sz="1200" dirty="0">
                    <a:latin typeface="Times New Roman" panose="02020603050405020304" pitchFamily="18" charset="0"/>
                    <a:cs typeface="Times New Roman" panose="02020603050405020304" pitchFamily="18" charset="0"/>
                  </a:rPr>
                  <a:t> = one-tailed severe selection model’s adjusted observed mean; CMA = cumulative meta-analysis; </a:t>
                </a:r>
                <a:r>
                  <a:rPr lang="en-US" sz="1200" i="1" dirty="0" err="1">
                    <a:latin typeface="Times New Roman" panose="02020603050405020304" pitchFamily="18" charset="0"/>
                    <a:cs typeface="Times New Roman" panose="02020603050405020304" pitchFamily="18" charset="0"/>
                  </a:rPr>
                  <a:t>pr</a:t>
                </a:r>
                <a:r>
                  <a:rPr lang="en-US" sz="1200"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r>
                          <a:rPr lang="en-US" sz="1200" i="1">
                            <a:latin typeface="Cambria Math" panose="02040503050406030204" pitchFamily="18" charset="0"/>
                          </a:rPr>
                          <m:t>𝑜</m:t>
                        </m:r>
                      </m:sub>
                    </m:sSub>
                  </m:oMath>
                </a14:m>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meta-analytic mean estimate of the five most precise effects; PET-PEESE = precision-effect test-precision effect estimate with standard error; PET-PEESE </a:t>
                </a:r>
                <a14:m>
                  <m:oMath xmlns:m="http://schemas.openxmlformats.org/officeDocument/2006/math">
                    <m:sSub>
                      <m:sSubPr>
                        <m:ctrlPr>
                          <a:rPr lang="en-US" sz="1200" i="1">
                            <a:latin typeface="Cambria Math" charset="0"/>
                          </a:rPr>
                        </m:ctrlPr>
                      </m:sSubPr>
                      <m:e>
                        <m:acc>
                          <m:accPr>
                            <m:chr m:val="̅"/>
                            <m:ctrlPr>
                              <a:rPr lang="en-US" sz="1200" i="1">
                                <a:latin typeface="Cambria Math" charset="0"/>
                              </a:rPr>
                            </m:ctrlPr>
                          </m:accPr>
                          <m:e>
                            <m:r>
                              <a:rPr lang="en-US" sz="1200" i="1">
                                <a:latin typeface="Cambria Math" panose="02040503050406030204" pitchFamily="18" charset="0"/>
                              </a:rPr>
                              <m:t>𝑟</m:t>
                            </m:r>
                          </m:e>
                        </m:acc>
                      </m:e>
                      <m:sub>
                        <m:r>
                          <a:rPr lang="en-US" sz="1200" i="1">
                            <a:latin typeface="Cambria Math" panose="02040503050406030204" pitchFamily="18" charset="0"/>
                          </a:rPr>
                          <m:t>𝑜</m:t>
                        </m:r>
                      </m:sub>
                    </m:sSub>
                  </m:oMath>
                </a14:m>
                <a:r>
                  <a:rPr lang="en-US" sz="1200" dirty="0">
                    <a:latin typeface="Times New Roman" panose="02020603050405020304" pitchFamily="18" charset="0"/>
                    <a:cs typeface="Times New Roman" panose="02020603050405020304" pitchFamily="18" charset="0"/>
                  </a:rPr>
                  <a:t> = PET-PEESE adjusted observed </a:t>
                </a:r>
                <a:r>
                  <a:rPr lang="en-US" sz="1200" dirty="0" smtClean="0">
                    <a:latin typeface="Times New Roman" panose="02020603050405020304" pitchFamily="18" charset="0"/>
                    <a:cs typeface="Times New Roman" panose="02020603050405020304" pitchFamily="18" charset="0"/>
                  </a:rPr>
                  <a:t>mean</a:t>
                </a:r>
                <a:r>
                  <a:rPr lang="en-US" sz="1200" dirty="0">
                    <a:latin typeface="Times New Roman" panose="02020603050405020304" pitchFamily="18" charset="0"/>
                    <a:cs typeface="Times New Roman" panose="02020603050405020304" pitchFamily="18" charset="0"/>
                  </a:rP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1"/>
              </p:nvPr>
            </p:nvSpPr>
            <p:spPr>
              <a:xfrm>
                <a:off x="628650" y="2951922"/>
                <a:ext cx="7886700" cy="2632903"/>
              </a:xfrm>
              <a:blipFill rotWithShape="0">
                <a:blip r:embed="rId2"/>
                <a:stretch>
                  <a:fillRect t="-694" r="-464"/>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28650" y="1264025"/>
            <a:ext cx="8515350" cy="1561432"/>
          </a:xfrm>
          <a:prstGeom prst="rect">
            <a:avLst/>
          </a:prstGeom>
        </p:spPr>
      </p:pic>
    </p:spTree>
    <p:extLst>
      <p:ext uri="{BB962C8B-B14F-4D97-AF65-F5344CB8AC3E}">
        <p14:creationId xmlns:p14="http://schemas.microsoft.com/office/powerpoint/2010/main" val="2409954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a:t>
            </a:r>
            <a:endParaRPr lang="en-US" dirty="0"/>
          </a:p>
        </p:txBody>
      </p:sp>
      <p:sp>
        <p:nvSpPr>
          <p:cNvPr id="3" name="Text Placeholder 2"/>
          <p:cNvSpPr>
            <a:spLocks noGrp="1"/>
          </p:cNvSpPr>
          <p:nvPr>
            <p:ph type="body" sz="quarter" idx="11"/>
          </p:nvPr>
        </p:nvSpPr>
        <p:spPr/>
        <p:txBody>
          <a:bodyPr/>
          <a:lstStyle/>
          <a:p>
            <a:r>
              <a:rPr lang="en-US" dirty="0" smtClean="0"/>
              <a:t>Questions?</a:t>
            </a:r>
          </a:p>
          <a:p>
            <a:endParaRPr lang="en-US" dirty="0" smtClean="0"/>
          </a:p>
          <a:p>
            <a:r>
              <a:rPr lang="en-US" dirty="0" smtClean="0"/>
              <a:t>Contact information:</a:t>
            </a:r>
          </a:p>
          <a:p>
            <a:pPr lvl="1"/>
            <a:r>
              <a:rPr lang="en-US" sz="2000" dirty="0" smtClean="0"/>
              <a:t>Sven </a:t>
            </a:r>
            <a:r>
              <a:rPr lang="en-US" sz="2000" dirty="0"/>
              <a:t>Kepes, </a:t>
            </a:r>
            <a:r>
              <a:rPr lang="en-US" sz="2000" dirty="0" smtClean="0"/>
              <a:t>Ph.D.</a:t>
            </a:r>
          </a:p>
          <a:p>
            <a:pPr lvl="1" indent="0">
              <a:buNone/>
            </a:pPr>
            <a:r>
              <a:rPr lang="en-US" sz="2000" dirty="0" smtClean="0"/>
              <a:t>Associate </a:t>
            </a:r>
            <a:r>
              <a:rPr lang="en-US" sz="2000" dirty="0"/>
              <a:t>Professor of </a:t>
            </a:r>
            <a:r>
              <a:rPr lang="en-US" sz="2000" dirty="0" smtClean="0"/>
              <a:t>Management</a:t>
            </a:r>
          </a:p>
          <a:p>
            <a:pPr lvl="1" indent="0">
              <a:buNone/>
            </a:pPr>
            <a:r>
              <a:rPr lang="en-US" sz="2000" dirty="0" smtClean="0">
                <a:hlinkClick r:id="rId2"/>
              </a:rPr>
              <a:t>skepes@vcu.edu</a:t>
            </a:r>
            <a:endParaRPr lang="en-US" sz="2000" dirty="0" smtClean="0"/>
          </a:p>
          <a:p>
            <a:pPr lvl="1"/>
            <a:r>
              <a:rPr lang="en-US" sz="2000" dirty="0" smtClean="0"/>
              <a:t>Michael A. McDaniel, Ph.D.</a:t>
            </a:r>
          </a:p>
          <a:p>
            <a:pPr lvl="1" indent="0">
              <a:buNone/>
            </a:pPr>
            <a:r>
              <a:rPr lang="en-US" sz="2000" dirty="0"/>
              <a:t>Professor of </a:t>
            </a:r>
            <a:r>
              <a:rPr lang="en-US" sz="2000" dirty="0" smtClean="0"/>
              <a:t>Management</a:t>
            </a:r>
          </a:p>
          <a:p>
            <a:pPr lvl="1" indent="0">
              <a:buNone/>
            </a:pPr>
            <a:r>
              <a:rPr lang="en-US" sz="2000" dirty="0" smtClean="0">
                <a:hlinkClick r:id="rId3"/>
              </a:rPr>
              <a:t>mamcdani@vcu.edu</a:t>
            </a:r>
            <a:endParaRPr lang="en-US" sz="2000" dirty="0" smtClean="0"/>
          </a:p>
          <a:p>
            <a:pPr marL="0" indent="0">
              <a:buNone/>
            </a:pPr>
            <a:endParaRPr lang="en-US" dirty="0"/>
          </a:p>
          <a:p>
            <a:endParaRPr lang="en-US" dirty="0"/>
          </a:p>
        </p:txBody>
      </p:sp>
    </p:spTree>
    <p:extLst>
      <p:ext uri="{BB962C8B-B14F-4D97-AF65-F5344CB8AC3E}">
        <p14:creationId xmlns:p14="http://schemas.microsoft.com/office/powerpoint/2010/main" val="1870197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1"/>
          </p:nvPr>
        </p:nvSpPr>
        <p:spPr/>
        <p:txBody>
          <a:bodyPr>
            <a:noAutofit/>
          </a:bodyPr>
          <a:lstStyle/>
          <a:p>
            <a:pPr marL="457200" indent="-457200">
              <a:lnSpc>
                <a:spcPct val="100000"/>
              </a:lnSpc>
              <a:spcBef>
                <a:spcPts val="0"/>
              </a:spcBef>
              <a:buNone/>
            </a:pPr>
            <a:r>
              <a:rPr lang="en-US" sz="1300" dirty="0"/>
              <a:t> </a:t>
            </a:r>
            <a:r>
              <a:rPr lang="en-US" sz="1300" dirty="0" smtClean="0"/>
              <a:t>Aguinis</a:t>
            </a:r>
            <a:r>
              <a:rPr lang="en-US" sz="1300" dirty="0"/>
              <a:t>, H., Dalton, D. R., Bosco, F. A., Pierce, C. A., &amp; Dalton, C. M. (2011). Meta-analytic choices and judgment calls: Implications for theory building and testing, obtained effect sizes, and scholarly impact. </a:t>
            </a:r>
            <a:r>
              <a:rPr lang="en-US" sz="1300" i="1" dirty="0"/>
              <a:t>Journal of Management, 37</a:t>
            </a:r>
            <a:r>
              <a:rPr lang="en-US" sz="1300" dirty="0"/>
              <a:t>, 5-38. </a:t>
            </a:r>
            <a:r>
              <a:rPr lang="en-US" sz="1300" dirty="0" err="1"/>
              <a:t>doi</a:t>
            </a:r>
            <a:r>
              <a:rPr lang="en-US" sz="1300" dirty="0"/>
              <a:t>: 10.1177/0149206310377113</a:t>
            </a:r>
          </a:p>
          <a:p>
            <a:pPr marL="457200" indent="-457200">
              <a:lnSpc>
                <a:spcPct val="100000"/>
              </a:lnSpc>
              <a:spcBef>
                <a:spcPts val="0"/>
              </a:spcBef>
              <a:buNone/>
            </a:pPr>
            <a:r>
              <a:rPr lang="en-US" sz="1300" dirty="0"/>
              <a:t>Banks, G. C., Kepes, S., &amp; McDaniel, M. A. (2012). Publication bias: A call for improved meta-analytic practice in the organizational sciences. </a:t>
            </a:r>
            <a:r>
              <a:rPr lang="en-US" sz="1300" i="1" dirty="0"/>
              <a:t>International Journal of Selection and Assessment, 20</a:t>
            </a:r>
            <a:r>
              <a:rPr lang="en-US" sz="1300" dirty="0"/>
              <a:t>, 182-196. </a:t>
            </a:r>
            <a:r>
              <a:rPr lang="en-US" sz="1300" dirty="0" err="1"/>
              <a:t>doi</a:t>
            </a:r>
            <a:r>
              <a:rPr lang="en-US" sz="1300" dirty="0"/>
              <a:t>: 10.1111/j.1468-2389.2012.00591.x</a:t>
            </a:r>
          </a:p>
          <a:p>
            <a:pPr marL="457200" indent="-457200">
              <a:lnSpc>
                <a:spcPct val="100000"/>
              </a:lnSpc>
              <a:spcBef>
                <a:spcPts val="0"/>
              </a:spcBef>
              <a:buNone/>
            </a:pPr>
            <a:r>
              <a:rPr lang="en-US" sz="1300" dirty="0"/>
              <a:t>Borenstein, M., Hedges, L. V., Higgins, J. P., &amp; Rothstein, H. R. (2009). </a:t>
            </a:r>
            <a:r>
              <a:rPr lang="en-US" sz="1300" i="1" dirty="0"/>
              <a:t>Introduction to meta-analysis</a:t>
            </a:r>
            <a:r>
              <a:rPr lang="en-US" sz="1300" dirty="0"/>
              <a:t>. West Sussex, UK: Wiley.</a:t>
            </a:r>
          </a:p>
          <a:p>
            <a:pPr marL="457200" indent="-457200">
              <a:lnSpc>
                <a:spcPct val="100000"/>
              </a:lnSpc>
              <a:spcBef>
                <a:spcPts val="0"/>
              </a:spcBef>
              <a:buNone/>
            </a:pPr>
            <a:r>
              <a:rPr lang="en-US" sz="1300" dirty="0"/>
              <a:t>Duval, S. J. (2005). The “trim and fill” method. In H. R. Rothstein, A. J. Sutton &amp; M. Borenstein (Eds.), </a:t>
            </a:r>
            <a:r>
              <a:rPr lang="en-US" sz="1300" i="1" dirty="0"/>
              <a:t>Publication bias in meta-analysis: Prevention, assessment, and adjustments</a:t>
            </a:r>
            <a:r>
              <a:rPr lang="en-US" sz="1300" dirty="0"/>
              <a:t> (pp. 127-144). West Sussex, UK: Wiley.</a:t>
            </a:r>
          </a:p>
          <a:p>
            <a:pPr marL="457200" indent="-457200">
              <a:lnSpc>
                <a:spcPct val="100000"/>
              </a:lnSpc>
              <a:spcBef>
                <a:spcPts val="0"/>
              </a:spcBef>
              <a:buNone/>
            </a:pPr>
            <a:r>
              <a:rPr lang="en-US" sz="1300" dirty="0"/>
              <a:t>Ferguson, C. J., &amp; Brannick, M. T. (2012). Publication bias in psychological science: Prevalence, methods for identifying and controlling, and implications for the use of meta-analyses. </a:t>
            </a:r>
            <a:r>
              <a:rPr lang="en-US" sz="1300" i="1" dirty="0"/>
              <a:t>Psychological Methods, 17</a:t>
            </a:r>
            <a:r>
              <a:rPr lang="en-US" sz="1300" dirty="0"/>
              <a:t>, 120-128. </a:t>
            </a:r>
            <a:r>
              <a:rPr lang="en-US" sz="1300" dirty="0" err="1"/>
              <a:t>doi</a:t>
            </a:r>
            <a:r>
              <a:rPr lang="en-US" sz="1300" dirty="0"/>
              <a:t>: 10.1037/a0024445</a:t>
            </a:r>
          </a:p>
          <a:p>
            <a:pPr marL="457200" indent="-457200">
              <a:lnSpc>
                <a:spcPct val="100000"/>
              </a:lnSpc>
              <a:spcBef>
                <a:spcPts val="0"/>
              </a:spcBef>
              <a:buNone/>
            </a:pPr>
            <a:r>
              <a:rPr lang="en-US" sz="1300" dirty="0"/>
              <a:t>Francis, G. (2014). The frequency of excess success for articles in Psychological Science. </a:t>
            </a:r>
            <a:r>
              <a:rPr lang="en-US" sz="1300" i="1" dirty="0" err="1"/>
              <a:t>Psychonomic</a:t>
            </a:r>
            <a:r>
              <a:rPr lang="en-US" sz="1300" i="1" dirty="0"/>
              <a:t> Bulletin &amp; Review, 21</a:t>
            </a:r>
            <a:r>
              <a:rPr lang="en-US" sz="1300" dirty="0"/>
              <a:t>, 1180-1187. </a:t>
            </a:r>
            <a:r>
              <a:rPr lang="en-US" sz="1300" dirty="0" err="1"/>
              <a:t>doi</a:t>
            </a:r>
            <a:r>
              <a:rPr lang="en-US" sz="1300" dirty="0"/>
              <a:t>: 10.3758/s13423-014-0601-x</a:t>
            </a:r>
          </a:p>
          <a:p>
            <a:pPr marL="457200" indent="-457200">
              <a:lnSpc>
                <a:spcPct val="100000"/>
              </a:lnSpc>
              <a:spcBef>
                <a:spcPts val="0"/>
              </a:spcBef>
              <a:buNone/>
            </a:pPr>
            <a:r>
              <a:rPr lang="en-US" sz="1300" dirty="0"/>
              <a:t>Greenhouse, J. B., &amp; </a:t>
            </a:r>
            <a:r>
              <a:rPr lang="en-US" sz="1300" dirty="0" err="1"/>
              <a:t>Iyengar</a:t>
            </a:r>
            <a:r>
              <a:rPr lang="en-US" sz="1300" dirty="0"/>
              <a:t>, S. (2009). Sensitivity analysis and diagnostics. In H. Cooper, L. V. Hedges &amp; J. C. Valentine (Eds.), </a:t>
            </a:r>
            <a:r>
              <a:rPr lang="en-US" sz="1300" i="1" dirty="0"/>
              <a:t>The handbook of research synthesis and meta-analysis (2nd ed.).</a:t>
            </a:r>
            <a:r>
              <a:rPr lang="en-US" sz="1300" dirty="0"/>
              <a:t> (pp. 417-433). New York, NY: Russell Sage Foundation</a:t>
            </a:r>
            <a:r>
              <a:rPr lang="en-US" sz="1300" dirty="0" smtClean="0"/>
              <a:t>.</a:t>
            </a:r>
            <a:r>
              <a:rPr lang="en-US" sz="1300" dirty="0"/>
              <a:t> </a:t>
            </a:r>
            <a:endParaRPr lang="en-US" sz="1300" dirty="0" smtClean="0"/>
          </a:p>
          <a:p>
            <a:pPr marL="457200" indent="-457200">
              <a:lnSpc>
                <a:spcPct val="100000"/>
              </a:lnSpc>
              <a:spcBef>
                <a:spcPts val="0"/>
              </a:spcBef>
              <a:buNone/>
            </a:pPr>
            <a:r>
              <a:rPr lang="en-US" sz="1300" dirty="0" smtClean="0"/>
              <a:t>Grubbs</a:t>
            </a:r>
            <a:r>
              <a:rPr lang="en-US" sz="1300" dirty="0"/>
              <a:t>, F. E. (1969). Procedures for detecting outlying observations in samples. </a:t>
            </a:r>
            <a:r>
              <a:rPr lang="en-US" sz="1300" i="1" dirty="0" err="1"/>
              <a:t>Technometrics</a:t>
            </a:r>
            <a:r>
              <a:rPr lang="en-US" sz="1300" i="1" dirty="0"/>
              <a:t>, 11</a:t>
            </a:r>
            <a:r>
              <a:rPr lang="en-US" sz="1300" dirty="0"/>
              <a:t>, 1-21. </a:t>
            </a:r>
            <a:r>
              <a:rPr lang="en-US" sz="1300" dirty="0" err="1"/>
              <a:t>doi</a:t>
            </a:r>
            <a:r>
              <a:rPr lang="en-US" sz="1300" dirty="0"/>
              <a:t>: 10.1080/00401706.1969.10490657</a:t>
            </a:r>
          </a:p>
          <a:p>
            <a:pPr marL="457200" indent="-457200">
              <a:lnSpc>
                <a:spcPct val="100000"/>
              </a:lnSpc>
              <a:spcBef>
                <a:spcPts val="0"/>
              </a:spcBef>
              <a:buNone/>
            </a:pPr>
            <a:r>
              <a:rPr lang="en-US" sz="1300" dirty="0"/>
              <a:t>Ioannidis, J. P., &amp; Trikalinos, T. A. (2007). An exploratory test for an excess of significant findings. </a:t>
            </a:r>
            <a:r>
              <a:rPr lang="en-US" sz="1300" i="1" dirty="0"/>
              <a:t>Clinical Trials, 4</a:t>
            </a:r>
            <a:r>
              <a:rPr lang="en-US" sz="1300" dirty="0"/>
              <a:t>, 245-253. </a:t>
            </a:r>
            <a:r>
              <a:rPr lang="en-US" sz="1300" dirty="0" err="1"/>
              <a:t>doi</a:t>
            </a:r>
            <a:r>
              <a:rPr lang="en-US" sz="1300" dirty="0"/>
              <a:t>: 10.1177/1740774507079441</a:t>
            </a:r>
          </a:p>
          <a:p>
            <a:pPr marL="457200" indent="-457200">
              <a:lnSpc>
                <a:spcPct val="100000"/>
              </a:lnSpc>
              <a:spcBef>
                <a:spcPts val="0"/>
              </a:spcBef>
              <a:buNone/>
            </a:pPr>
            <a:endParaRPr lang="en-US" sz="1300" dirty="0"/>
          </a:p>
        </p:txBody>
      </p:sp>
    </p:spTree>
    <p:extLst>
      <p:ext uri="{BB962C8B-B14F-4D97-AF65-F5344CB8AC3E}">
        <p14:creationId xmlns:p14="http://schemas.microsoft.com/office/powerpoint/2010/main" val="98823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sz="quarter" idx="11"/>
          </p:nvPr>
        </p:nvSpPr>
        <p:spPr/>
        <p:txBody>
          <a:bodyPr>
            <a:noAutofit/>
          </a:bodyPr>
          <a:lstStyle/>
          <a:p>
            <a:pPr marL="457200" indent="-457200">
              <a:lnSpc>
                <a:spcPct val="100000"/>
              </a:lnSpc>
              <a:spcBef>
                <a:spcPts val="0"/>
              </a:spcBef>
              <a:buNone/>
            </a:pPr>
            <a:r>
              <a:rPr lang="en-US" sz="1300" dirty="0" smtClean="0"/>
              <a:t>Kepes</a:t>
            </a:r>
            <a:r>
              <a:rPr lang="en-US" sz="1300" dirty="0"/>
              <a:t>, S., Banks, G., C., McDaniel, M. A., &amp; Whetzel, D. L. (2012). Publication bias in the organizational sciences. </a:t>
            </a:r>
            <a:r>
              <a:rPr lang="en-US" sz="1300" i="1" dirty="0"/>
              <a:t>Organizational Research Methods, 15</a:t>
            </a:r>
            <a:r>
              <a:rPr lang="en-US" sz="1300" dirty="0"/>
              <a:t>, 624-662. </a:t>
            </a:r>
            <a:r>
              <a:rPr lang="en-US" sz="1300" dirty="0" err="1"/>
              <a:t>doi</a:t>
            </a:r>
            <a:r>
              <a:rPr lang="en-US" sz="1300" dirty="0"/>
              <a:t>: 10.1177/1094428112452760</a:t>
            </a:r>
          </a:p>
          <a:p>
            <a:pPr marL="457200" indent="-457200">
              <a:lnSpc>
                <a:spcPct val="100000"/>
              </a:lnSpc>
              <a:spcBef>
                <a:spcPts val="0"/>
              </a:spcBef>
              <a:buNone/>
            </a:pPr>
            <a:r>
              <a:rPr lang="en-US" sz="1300" dirty="0"/>
              <a:t>Kepes, S., McDaniel, M. A., Brannick, M. T., &amp; Banks, G. C. (2013). Meta-analytic reviews in the organizational sciences: Two meta-analytic schools on the way to MARS (the Meta-analytic Reporting Standards). </a:t>
            </a:r>
            <a:r>
              <a:rPr lang="en-US" sz="1300" i="1" dirty="0"/>
              <a:t>Journal of Business and Psychology, 28</a:t>
            </a:r>
            <a:r>
              <a:rPr lang="en-US" sz="1300" dirty="0"/>
              <a:t>, 123-143. </a:t>
            </a:r>
            <a:r>
              <a:rPr lang="en-US" sz="1300" dirty="0" err="1"/>
              <a:t>doi</a:t>
            </a:r>
            <a:r>
              <a:rPr lang="en-US" sz="1300" dirty="0"/>
              <a:t>: 10.1007/s10869-013-9300-2</a:t>
            </a:r>
          </a:p>
          <a:p>
            <a:pPr marL="457200" indent="-457200">
              <a:lnSpc>
                <a:spcPct val="100000"/>
              </a:lnSpc>
              <a:spcBef>
                <a:spcPts val="0"/>
              </a:spcBef>
              <a:buNone/>
            </a:pPr>
            <a:r>
              <a:rPr lang="en-US" sz="1300" dirty="0"/>
              <a:t>Peters, J. L., Sutton, A. J., Jones, D. R., Abrams, K. R., &amp; Rushton, L. (2008). Contour-enhanced meta-analysis funnel plots help distinguish publication bias from other causes of asymmetry. </a:t>
            </a:r>
            <a:r>
              <a:rPr lang="en-US" sz="1300" i="1" dirty="0"/>
              <a:t>Journal of Clinical Epidemiology, 61</a:t>
            </a:r>
            <a:r>
              <a:rPr lang="en-US" sz="1300" dirty="0"/>
              <a:t>, 991-996. </a:t>
            </a:r>
            <a:r>
              <a:rPr lang="en-US" sz="1300" dirty="0" err="1"/>
              <a:t>doi</a:t>
            </a:r>
            <a:r>
              <a:rPr lang="en-US" sz="1300" dirty="0"/>
              <a:t>: 10.1016/j.jclinepi.2007.11.010</a:t>
            </a:r>
          </a:p>
          <a:p>
            <a:pPr marL="457200" indent="-457200">
              <a:lnSpc>
                <a:spcPct val="100000"/>
              </a:lnSpc>
              <a:spcBef>
                <a:spcPts val="0"/>
              </a:spcBef>
              <a:buNone/>
            </a:pPr>
            <a:r>
              <a:rPr lang="en-US" sz="1300" dirty="0"/>
              <a:t>Stanley, T. D., &amp; </a:t>
            </a:r>
            <a:r>
              <a:rPr lang="en-US" sz="1300" dirty="0" err="1"/>
              <a:t>Doucouliagos</a:t>
            </a:r>
            <a:r>
              <a:rPr lang="en-US" sz="1300" dirty="0"/>
              <a:t>, H. (2014). Meta-regression approximations to reduce publication selection bias. </a:t>
            </a:r>
            <a:r>
              <a:rPr lang="en-US" sz="1300" i="1" dirty="0"/>
              <a:t>Research Synthesis Methods, 5</a:t>
            </a:r>
            <a:r>
              <a:rPr lang="en-US" sz="1300" dirty="0"/>
              <a:t>, 60-78. </a:t>
            </a:r>
            <a:r>
              <a:rPr lang="en-US" sz="1300" dirty="0" err="1"/>
              <a:t>doi</a:t>
            </a:r>
            <a:r>
              <a:rPr lang="en-US" sz="1300" dirty="0"/>
              <a:t>: 10.1002/jrsm.1095</a:t>
            </a:r>
          </a:p>
          <a:p>
            <a:pPr marL="457200" indent="-457200">
              <a:lnSpc>
                <a:spcPct val="100000"/>
              </a:lnSpc>
              <a:spcBef>
                <a:spcPts val="0"/>
              </a:spcBef>
              <a:buNone/>
            </a:pPr>
            <a:r>
              <a:rPr lang="en-US" sz="1300" dirty="0"/>
              <a:t>Vevea, J. L., &amp; Woods, C. M. (2005). Publication bias in research synthesis: Sensitivity analysis using a priori weight functions. </a:t>
            </a:r>
            <a:r>
              <a:rPr lang="en-US" sz="1300" i="1" dirty="0"/>
              <a:t>Psychological Methods, 10</a:t>
            </a:r>
            <a:r>
              <a:rPr lang="en-US" sz="1300" dirty="0"/>
              <a:t>, 428-443. </a:t>
            </a:r>
            <a:r>
              <a:rPr lang="en-US" sz="1300" dirty="0" err="1"/>
              <a:t>doi</a:t>
            </a:r>
            <a:r>
              <a:rPr lang="en-US" sz="1300" dirty="0"/>
              <a:t>: 10.1037/1082-989X.10.4.428</a:t>
            </a:r>
          </a:p>
          <a:p>
            <a:pPr marL="457200" indent="-457200">
              <a:lnSpc>
                <a:spcPct val="100000"/>
              </a:lnSpc>
              <a:spcBef>
                <a:spcPts val="0"/>
              </a:spcBef>
              <a:buNone/>
            </a:pPr>
            <a:r>
              <a:rPr lang="en-US" sz="1300" dirty="0"/>
              <a:t>Viechtbauer, W. (2015). Meta-analysis package for R: Package ‘</a:t>
            </a:r>
            <a:r>
              <a:rPr lang="en-US" sz="1300" dirty="0" err="1"/>
              <a:t>metafor</a:t>
            </a:r>
            <a:r>
              <a:rPr lang="en-US" sz="1300" dirty="0"/>
              <a:t>.’ R package version 1.9-5</a:t>
            </a:r>
          </a:p>
          <a:p>
            <a:pPr marL="457200" indent="-457200">
              <a:lnSpc>
                <a:spcPct val="100000"/>
              </a:lnSpc>
              <a:spcBef>
                <a:spcPts val="0"/>
              </a:spcBef>
              <a:buNone/>
            </a:pPr>
            <a:r>
              <a:rPr lang="en-US" sz="1300" dirty="0"/>
              <a:t>Viechtbauer, W., &amp; Cheung, M. W. L. (2010). Outlier and influence diagnostics for meta-analysis. </a:t>
            </a:r>
            <a:r>
              <a:rPr lang="en-US" sz="1300" i="1" dirty="0"/>
              <a:t>Research Synthesis Methods, 1</a:t>
            </a:r>
            <a:r>
              <a:rPr lang="en-US" sz="1300" dirty="0"/>
              <a:t>, 112-125. </a:t>
            </a:r>
            <a:r>
              <a:rPr lang="en-US" sz="1300" dirty="0" err="1"/>
              <a:t>doi</a:t>
            </a:r>
            <a:r>
              <a:rPr lang="en-US" sz="1300" dirty="0"/>
              <a:t>: 10.1002/jrsm.11</a:t>
            </a:r>
          </a:p>
        </p:txBody>
      </p:sp>
    </p:spTree>
    <p:extLst>
      <p:ext uri="{BB962C8B-B14F-4D97-AF65-F5344CB8AC3E}">
        <p14:creationId xmlns:p14="http://schemas.microsoft.com/office/powerpoint/2010/main" val="124871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a:t>
            </a:r>
            <a:endParaRPr lang="en-US" dirty="0"/>
          </a:p>
        </p:txBody>
      </p:sp>
      <p:sp>
        <p:nvSpPr>
          <p:cNvPr id="3" name="Text Placeholder 2"/>
          <p:cNvSpPr>
            <a:spLocks noGrp="1"/>
          </p:cNvSpPr>
          <p:nvPr>
            <p:ph type="body" sz="quarter" idx="11"/>
          </p:nvPr>
        </p:nvSpPr>
        <p:spPr/>
        <p:txBody>
          <a:bodyPr/>
          <a:lstStyle/>
          <a:p>
            <a:r>
              <a:rPr lang="en-US" dirty="0" smtClean="0"/>
              <a:t>Sensitivity </a:t>
            </a:r>
            <a:r>
              <a:rPr lang="en-US" dirty="0"/>
              <a:t>analyses address the </a:t>
            </a:r>
            <a:r>
              <a:rPr lang="en-US" dirty="0" smtClean="0"/>
              <a:t>question</a:t>
            </a:r>
            <a:r>
              <a:rPr lang="en-US" dirty="0"/>
              <a:t> </a:t>
            </a:r>
            <a:r>
              <a:rPr lang="en-US" dirty="0" smtClean="0"/>
              <a:t>(Greenhouse </a:t>
            </a:r>
            <a:r>
              <a:rPr lang="en-US" dirty="0"/>
              <a:t>&amp; </a:t>
            </a:r>
            <a:r>
              <a:rPr lang="en-US" dirty="0" err="1"/>
              <a:t>Iyengar</a:t>
            </a:r>
            <a:r>
              <a:rPr lang="en-US" dirty="0"/>
              <a:t>, 2009, p. 481</a:t>
            </a:r>
            <a:r>
              <a:rPr lang="en-US" dirty="0" smtClean="0"/>
              <a:t>):</a:t>
            </a:r>
          </a:p>
          <a:p>
            <a:pPr lvl="1"/>
            <a:r>
              <a:rPr lang="en-US" dirty="0" smtClean="0"/>
              <a:t>“What </a:t>
            </a:r>
            <a:r>
              <a:rPr lang="en-US" dirty="0"/>
              <a:t>happens if aspects of the data or analyses are changed</a:t>
            </a:r>
            <a:r>
              <a:rPr lang="en-US" dirty="0" smtClean="0"/>
              <a:t>?”</a:t>
            </a:r>
          </a:p>
          <a:p>
            <a:r>
              <a:rPr lang="en-US" dirty="0" smtClean="0"/>
              <a:t>The </a:t>
            </a:r>
            <a:r>
              <a:rPr lang="en-US" dirty="0"/>
              <a:t>vast majority of meta-analytic studies do not conduct any type of sensitivity analysis (Aguinis et al., 2011; </a:t>
            </a:r>
            <a:r>
              <a:rPr lang="en-US" dirty="0" smtClean="0"/>
              <a:t>Kepes et al., 2013).</a:t>
            </a:r>
          </a:p>
        </p:txBody>
      </p:sp>
    </p:spTree>
    <p:extLst>
      <p:ext uri="{BB962C8B-B14F-4D97-AF65-F5344CB8AC3E}">
        <p14:creationId xmlns:p14="http://schemas.microsoft.com/office/powerpoint/2010/main" val="1309739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a:t>
            </a:r>
          </a:p>
        </p:txBody>
      </p:sp>
      <p:sp>
        <p:nvSpPr>
          <p:cNvPr id="3" name="Text Placeholder 2"/>
          <p:cNvSpPr>
            <a:spLocks noGrp="1"/>
          </p:cNvSpPr>
          <p:nvPr>
            <p:ph type="body" sz="quarter" idx="11"/>
          </p:nvPr>
        </p:nvSpPr>
        <p:spPr/>
        <p:txBody>
          <a:bodyPr/>
          <a:lstStyle/>
          <a:p>
            <a:r>
              <a:rPr lang="en-US" dirty="0"/>
              <a:t>In meta-analytic reviews, sensitivity analyses should be conducted to investigate the impact of coded variables not hypothesized to be influential (e.g., language of journal or validation design) as well as characteristics of the data (e.g., outliers and missing data). </a:t>
            </a:r>
          </a:p>
          <a:p>
            <a:endParaRPr lang="en-US" dirty="0"/>
          </a:p>
        </p:txBody>
      </p:sp>
    </p:spTree>
    <p:extLst>
      <p:ext uri="{BB962C8B-B14F-4D97-AF65-F5344CB8AC3E}">
        <p14:creationId xmlns:p14="http://schemas.microsoft.com/office/powerpoint/2010/main" val="4204456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t>
            </a:r>
            <a:r>
              <a:rPr lang="en-US" dirty="0" smtClean="0"/>
              <a:t>analysis: </a:t>
            </a:r>
            <a:r>
              <a:rPr lang="en-US" dirty="0"/>
              <a:t>O</a:t>
            </a:r>
            <a:r>
              <a:rPr lang="en-US" dirty="0" smtClean="0"/>
              <a:t>utliers</a:t>
            </a:r>
            <a:endParaRPr lang="en-US" dirty="0"/>
          </a:p>
        </p:txBody>
      </p:sp>
      <p:sp>
        <p:nvSpPr>
          <p:cNvPr id="3" name="Text Placeholder 2"/>
          <p:cNvSpPr>
            <a:spLocks noGrp="1"/>
          </p:cNvSpPr>
          <p:nvPr>
            <p:ph type="body" sz="quarter" idx="11"/>
          </p:nvPr>
        </p:nvSpPr>
        <p:spPr/>
        <p:txBody>
          <a:bodyPr>
            <a:normAutofit/>
          </a:bodyPr>
          <a:lstStyle/>
          <a:p>
            <a:r>
              <a:rPr lang="en-US" dirty="0" smtClean="0"/>
              <a:t>Outliers are observations </a:t>
            </a:r>
            <a:r>
              <a:rPr lang="en-US" dirty="0"/>
              <a:t>that “deviate markedly from other members of the sample in which it occurs” (Grubbs, 1969, p. </a:t>
            </a:r>
            <a:r>
              <a:rPr lang="en-US" dirty="0" smtClean="0"/>
              <a:t>1)</a:t>
            </a:r>
          </a:p>
          <a:p>
            <a:pPr lvl="1"/>
            <a:r>
              <a:rPr lang="en-US" dirty="0" smtClean="0"/>
              <a:t>They are </a:t>
            </a:r>
            <a:r>
              <a:rPr lang="en-US" dirty="0"/>
              <a:t>quite common in any type of dataset. </a:t>
            </a:r>
            <a:endParaRPr lang="en-US" dirty="0" smtClean="0"/>
          </a:p>
          <a:p>
            <a:r>
              <a:rPr lang="en-US" dirty="0" smtClean="0"/>
              <a:t>Outliers </a:t>
            </a:r>
            <a:r>
              <a:rPr lang="en-US" dirty="0"/>
              <a:t>tend to inflate the amount of residual </a:t>
            </a:r>
            <a:r>
              <a:rPr lang="en-US" dirty="0" smtClean="0"/>
              <a:t>heterogeneity, typically leading </a:t>
            </a:r>
            <a:r>
              <a:rPr lang="en-US" dirty="0"/>
              <a:t>to </a:t>
            </a:r>
            <a:r>
              <a:rPr lang="en-US" dirty="0" smtClean="0"/>
              <a:t>upwardly biased </a:t>
            </a:r>
            <a:r>
              <a:rPr lang="en-US" dirty="0"/>
              <a:t>mean </a:t>
            </a:r>
            <a:r>
              <a:rPr lang="en-US" dirty="0" smtClean="0"/>
              <a:t>estimates </a:t>
            </a:r>
            <a:r>
              <a:rPr lang="en-US" dirty="0"/>
              <a:t>(Viechtbauer &amp; Cheung, 2010</a:t>
            </a:r>
            <a:r>
              <a:rPr lang="en-US" dirty="0" smtClean="0"/>
              <a:t>). </a:t>
            </a:r>
          </a:p>
          <a:p>
            <a:r>
              <a:rPr lang="en-US" dirty="0" smtClean="0"/>
              <a:t>Only around 3% of meta-analytic studies conduct outlier </a:t>
            </a:r>
            <a:r>
              <a:rPr lang="en-US" dirty="0"/>
              <a:t>analyses </a:t>
            </a:r>
            <a:r>
              <a:rPr lang="en-US" dirty="0" smtClean="0"/>
              <a:t>(Aguinis et al., 2011).</a:t>
            </a:r>
            <a:endParaRPr lang="en-US" dirty="0"/>
          </a:p>
        </p:txBody>
      </p:sp>
    </p:spTree>
    <p:extLst>
      <p:ext uri="{BB962C8B-B14F-4D97-AF65-F5344CB8AC3E}">
        <p14:creationId xmlns:p14="http://schemas.microsoft.com/office/powerpoint/2010/main" val="4160015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 </a:t>
            </a:r>
            <a:r>
              <a:rPr lang="en-US" dirty="0" smtClean="0"/>
              <a:t>Publication bias</a:t>
            </a:r>
            <a:endParaRPr lang="en-US" dirty="0"/>
          </a:p>
        </p:txBody>
      </p:sp>
      <p:sp>
        <p:nvSpPr>
          <p:cNvPr id="3" name="Text Placeholder 2"/>
          <p:cNvSpPr>
            <a:spLocks noGrp="1"/>
          </p:cNvSpPr>
          <p:nvPr>
            <p:ph type="body" sz="quarter" idx="11"/>
          </p:nvPr>
        </p:nvSpPr>
        <p:spPr/>
        <p:txBody>
          <a:bodyPr>
            <a:normAutofit lnSpcReduction="10000"/>
          </a:bodyPr>
          <a:lstStyle/>
          <a:p>
            <a:r>
              <a:rPr lang="en-US" dirty="0"/>
              <a:t>Publication bias </a:t>
            </a:r>
            <a:r>
              <a:rPr lang="en-US" dirty="0" smtClean="0"/>
              <a:t>(PB) occurs </a:t>
            </a:r>
            <a:r>
              <a:rPr lang="en-US" dirty="0"/>
              <a:t>to the extent that research findings on a particular relation that </a:t>
            </a:r>
            <a:r>
              <a:rPr lang="en-US" dirty="0" smtClean="0"/>
              <a:t>are available </a:t>
            </a:r>
            <a:r>
              <a:rPr lang="en-US" dirty="0"/>
              <a:t>are not representative of all research findings on that relation of </a:t>
            </a:r>
            <a:r>
              <a:rPr lang="en-US" dirty="0" smtClean="0"/>
              <a:t>interest </a:t>
            </a:r>
            <a:r>
              <a:rPr lang="en-US" dirty="0"/>
              <a:t>(Kepes et al., 2012</a:t>
            </a:r>
            <a:r>
              <a:rPr lang="en-US" dirty="0" smtClean="0"/>
              <a:t>).</a:t>
            </a:r>
          </a:p>
          <a:p>
            <a:pPr lvl="1"/>
            <a:r>
              <a:rPr lang="en-US" dirty="0" smtClean="0"/>
              <a:t>PB is quite </a:t>
            </a:r>
            <a:r>
              <a:rPr lang="en-US" dirty="0"/>
              <a:t>common in </a:t>
            </a:r>
            <a:r>
              <a:rPr lang="en-US" dirty="0" smtClean="0"/>
              <a:t>our published research (Ferguson &amp; Brannick, 2012).</a:t>
            </a:r>
          </a:p>
          <a:p>
            <a:r>
              <a:rPr lang="en-US" dirty="0" smtClean="0"/>
              <a:t>PB tends </a:t>
            </a:r>
            <a:r>
              <a:rPr lang="en-US" dirty="0"/>
              <a:t>to </a:t>
            </a:r>
            <a:r>
              <a:rPr lang="en-US" dirty="0" smtClean="0"/>
              <a:t>lead to inflated mean estimates (</a:t>
            </a:r>
            <a:r>
              <a:rPr lang="en-US" dirty="0"/>
              <a:t>Kepes et al., 2012</a:t>
            </a:r>
            <a:r>
              <a:rPr lang="en-US" dirty="0" smtClean="0"/>
              <a:t>). </a:t>
            </a:r>
            <a:endParaRPr lang="en-US" dirty="0"/>
          </a:p>
          <a:p>
            <a:r>
              <a:rPr lang="en-US" dirty="0"/>
              <a:t>Only around </a:t>
            </a:r>
            <a:r>
              <a:rPr lang="en-US" dirty="0" smtClean="0"/>
              <a:t>4% </a:t>
            </a:r>
            <a:r>
              <a:rPr lang="en-US" dirty="0"/>
              <a:t>of meta-analytic studies conduct </a:t>
            </a:r>
            <a:r>
              <a:rPr lang="en-US" dirty="0" smtClean="0"/>
              <a:t>PB analyses (Banks et al., 2012</a:t>
            </a:r>
            <a:r>
              <a:rPr lang="en-US" dirty="0"/>
              <a:t>).</a:t>
            </a:r>
          </a:p>
        </p:txBody>
      </p:sp>
    </p:spTree>
    <p:extLst>
      <p:ext uri="{BB962C8B-B14F-4D97-AF65-F5344CB8AC3E}">
        <p14:creationId xmlns:p14="http://schemas.microsoft.com/office/powerpoint/2010/main" val="126744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Sensitivity </a:t>
            </a:r>
            <a:r>
              <a:rPr lang="en-US" dirty="0"/>
              <a:t>analysis</a:t>
            </a:r>
          </a:p>
        </p:txBody>
      </p:sp>
      <p:sp>
        <p:nvSpPr>
          <p:cNvPr id="3" name="Text Placeholder 2"/>
          <p:cNvSpPr>
            <a:spLocks noGrp="1"/>
          </p:cNvSpPr>
          <p:nvPr>
            <p:ph type="body" sz="quarter" idx="11"/>
          </p:nvPr>
        </p:nvSpPr>
        <p:spPr/>
        <p:txBody>
          <a:bodyPr>
            <a:normAutofit lnSpcReduction="10000"/>
          </a:bodyPr>
          <a:lstStyle/>
          <a:p>
            <a:r>
              <a:rPr lang="en-US" dirty="0" smtClean="0"/>
              <a:t>Naïve random-effects </a:t>
            </a:r>
            <a:r>
              <a:rPr lang="en-US" dirty="0"/>
              <a:t>(RE) meta-analysis.</a:t>
            </a:r>
          </a:p>
          <a:p>
            <a:r>
              <a:rPr lang="en-US" dirty="0" smtClean="0"/>
              <a:t>Publication </a:t>
            </a:r>
            <a:r>
              <a:rPr lang="en-US" dirty="0"/>
              <a:t>bias </a:t>
            </a:r>
            <a:r>
              <a:rPr lang="en-US" dirty="0" smtClean="0"/>
              <a:t>analyses (Kepes et al., 2012):</a:t>
            </a:r>
            <a:endParaRPr lang="en-US" dirty="0"/>
          </a:p>
          <a:p>
            <a:pPr lvl="1"/>
            <a:r>
              <a:rPr lang="en-US" dirty="0" smtClean="0"/>
              <a:t>Trim </a:t>
            </a:r>
            <a:r>
              <a:rPr lang="en-US" dirty="0"/>
              <a:t>and fill (Duval, 2005</a:t>
            </a:r>
            <a:r>
              <a:rPr lang="en-US" dirty="0" smtClean="0"/>
              <a:t>).</a:t>
            </a:r>
            <a:endParaRPr lang="en-US" dirty="0"/>
          </a:p>
          <a:p>
            <a:pPr lvl="1"/>
            <a:r>
              <a:rPr lang="en-US" dirty="0"/>
              <a:t>Contour-enhanced funnel plot (Peters et al., 2008</a:t>
            </a:r>
            <a:r>
              <a:rPr lang="en-US" dirty="0" smtClean="0"/>
              <a:t>).</a:t>
            </a:r>
            <a:endParaRPr lang="en-US" dirty="0"/>
          </a:p>
          <a:p>
            <a:pPr lvl="1"/>
            <a:r>
              <a:rPr lang="en-US" dirty="0" smtClean="0"/>
              <a:t>A </a:t>
            </a:r>
            <a:r>
              <a:rPr lang="en-US" dirty="0"/>
              <a:t>priory selection models (Vevea &amp; Woods, 2005</a:t>
            </a:r>
            <a:r>
              <a:rPr lang="en-US" dirty="0" smtClean="0"/>
              <a:t>).</a:t>
            </a:r>
            <a:endParaRPr lang="en-US" dirty="0"/>
          </a:p>
          <a:p>
            <a:pPr lvl="1"/>
            <a:r>
              <a:rPr lang="en-US" dirty="0"/>
              <a:t>Cumulative meta-analysis by precision (Kepes et al., 2012</a:t>
            </a:r>
            <a:r>
              <a:rPr lang="en-US" dirty="0" smtClean="0"/>
              <a:t>).</a:t>
            </a:r>
          </a:p>
          <a:p>
            <a:pPr lvl="1"/>
            <a:r>
              <a:rPr lang="en-US" dirty="0"/>
              <a:t>PET-PEESE (</a:t>
            </a:r>
            <a:r>
              <a:rPr lang="en-US" dirty="0" smtClean="0"/>
              <a:t>precision-effect test</a:t>
            </a:r>
            <a:r>
              <a:rPr lang="en-US" dirty="0"/>
              <a:t>, precision effect estimate with standard error; Stanley and </a:t>
            </a:r>
            <a:r>
              <a:rPr lang="en-US" dirty="0" err="1" smtClean="0"/>
              <a:t>Doucouliagos</a:t>
            </a:r>
            <a:r>
              <a:rPr lang="en-US" dirty="0" smtClean="0"/>
              <a:t>, 2014).</a:t>
            </a:r>
          </a:p>
          <a:p>
            <a:pPr lvl="1"/>
            <a:r>
              <a:rPr lang="en-US" dirty="0" smtClean="0"/>
              <a:t>Tests </a:t>
            </a:r>
            <a:r>
              <a:rPr lang="en-US" dirty="0"/>
              <a:t>of excess significance (P-TES; Francis, 2014; Ioannidis &amp; Trikalinos, 2007</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42150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Sensitivity </a:t>
            </a:r>
            <a:r>
              <a:rPr lang="en-US" dirty="0"/>
              <a:t>analysis</a:t>
            </a:r>
          </a:p>
        </p:txBody>
      </p:sp>
      <p:sp>
        <p:nvSpPr>
          <p:cNvPr id="3" name="Text Placeholder 2"/>
          <p:cNvSpPr>
            <a:spLocks noGrp="1"/>
          </p:cNvSpPr>
          <p:nvPr>
            <p:ph type="body" sz="quarter" idx="11"/>
          </p:nvPr>
        </p:nvSpPr>
        <p:spPr/>
        <p:txBody>
          <a:bodyPr/>
          <a:lstStyle/>
          <a:p>
            <a:r>
              <a:rPr lang="en-US" dirty="0"/>
              <a:t>Outlier analyses:</a:t>
            </a:r>
          </a:p>
          <a:p>
            <a:pPr lvl="1"/>
            <a:r>
              <a:rPr lang="en-US" dirty="0"/>
              <a:t>One-sample removed analysis </a:t>
            </a:r>
            <a:r>
              <a:rPr lang="en-US" dirty="0" smtClean="0"/>
              <a:t>(aka “leave one out” [LOO] analysis; Borenstein </a:t>
            </a:r>
            <a:r>
              <a:rPr lang="en-US" dirty="0"/>
              <a:t>et al., 2009</a:t>
            </a:r>
            <a:r>
              <a:rPr lang="en-US" dirty="0" smtClean="0"/>
              <a:t>).</a:t>
            </a:r>
            <a:endParaRPr lang="en-US" dirty="0"/>
          </a:p>
          <a:p>
            <a:pPr lvl="1"/>
            <a:r>
              <a:rPr lang="en-US" dirty="0"/>
              <a:t>Viechtbauer and Cheung’s (2010; see also Viechtbauer, 2015) multifaceted, </a:t>
            </a:r>
            <a:r>
              <a:rPr lang="en-US" dirty="0" smtClean="0"/>
              <a:t>multivariate outlier detection battery.</a:t>
            </a:r>
            <a:endParaRPr lang="en-US" dirty="0"/>
          </a:p>
        </p:txBody>
      </p:sp>
    </p:spTree>
    <p:extLst>
      <p:ext uri="{BB962C8B-B14F-4D97-AF65-F5344CB8AC3E}">
        <p14:creationId xmlns:p14="http://schemas.microsoft.com/office/powerpoint/2010/main" val="1650699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ool of Business Master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Tx/>
          <a:buNone/>
          <a:tabLst/>
          <a:defRPr sz="2400" b="1" kern="0" dirty="0" smtClean="0">
            <a:solidFill>
              <a:srgbClr val="FFBA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1953</TotalTime>
  <Words>1780</Words>
  <Application>Microsoft Macintosh PowerPoint</Application>
  <PresentationFormat>On-screen Show (4:3)</PresentationFormat>
  <Paragraphs>179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 Math</vt:lpstr>
      <vt:lpstr>Courier New</vt:lpstr>
      <vt:lpstr>Times New Roman</vt:lpstr>
      <vt:lpstr>School of Business Master Slide</vt:lpstr>
      <vt:lpstr>PowerPoint Presentation</vt:lpstr>
      <vt:lpstr>Outline</vt:lpstr>
      <vt:lpstr>Meta-analysis and cumulative knowledge </vt:lpstr>
      <vt:lpstr>Sensitivity analysis</vt:lpstr>
      <vt:lpstr>Sensitivity analysis</vt:lpstr>
      <vt:lpstr>Sensitivity analysis: Outliers</vt:lpstr>
      <vt:lpstr>Sensitivity analysis: Publication bias</vt:lpstr>
      <vt:lpstr>Method: Sensitivity analysis</vt:lpstr>
      <vt:lpstr>Method: Sensitivity analysis</vt:lpstr>
      <vt:lpstr>Syntax and results</vt:lpstr>
      <vt:lpstr>Syntax and results</vt:lpstr>
      <vt:lpstr>Syntax and results</vt:lpstr>
      <vt:lpstr>Syntax and results</vt:lpstr>
      <vt:lpstr>Syntax and results</vt:lpstr>
      <vt:lpstr>Syntax and results</vt:lpstr>
      <vt:lpstr>Syntax and results</vt:lpstr>
      <vt:lpstr>Syntax and results</vt:lpstr>
      <vt:lpstr>Syntax and results</vt:lpstr>
      <vt:lpstr>Results (original data; incl. outliers)</vt:lpstr>
      <vt:lpstr>Results (original data; incl. outliers)</vt:lpstr>
      <vt:lpstr>Results (original data; incl. outliers)</vt:lpstr>
      <vt:lpstr>Results (original data; incl. outliers)</vt:lpstr>
      <vt:lpstr>Results (original data; incl. outliers)</vt:lpstr>
      <vt:lpstr>Results (data excl. outliers)</vt:lpstr>
      <vt:lpstr>Results (data excl. outliers)</vt:lpstr>
      <vt:lpstr>Results (data excl. outliers)</vt:lpstr>
      <vt:lpstr>Results (data excl. outliers)</vt:lpstr>
      <vt:lpstr>Results (data excl. outliers)</vt:lpstr>
      <vt:lpstr>Results (data excl. outliers)</vt:lpstr>
      <vt:lpstr>Results table (for your journal article)</vt:lpstr>
      <vt:lpstr>Thanks! </vt:lpstr>
      <vt:lpstr>References</vt:lpstr>
      <vt:lpstr>References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61</cp:revision>
  <dcterms:created xsi:type="dcterms:W3CDTF">2013-08-20T17:52:46Z</dcterms:created>
  <dcterms:modified xsi:type="dcterms:W3CDTF">2017-04-27T14:58:35Z</dcterms:modified>
</cp:coreProperties>
</file>